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8"/>
  </p:notesMasterIdLst>
  <p:handoutMasterIdLst>
    <p:handoutMasterId r:id="rId39"/>
  </p:handoutMasterIdLst>
  <p:sldIdLst>
    <p:sldId id="260" r:id="rId2"/>
    <p:sldId id="293" r:id="rId3"/>
    <p:sldId id="294" r:id="rId4"/>
    <p:sldId id="295" r:id="rId5"/>
    <p:sldId id="296" r:id="rId6"/>
    <p:sldId id="330" r:id="rId7"/>
    <p:sldId id="300" r:id="rId8"/>
    <p:sldId id="301" r:id="rId9"/>
    <p:sldId id="302" r:id="rId10"/>
    <p:sldId id="303" r:id="rId11"/>
    <p:sldId id="304" r:id="rId12"/>
    <p:sldId id="305" r:id="rId13"/>
    <p:sldId id="306" r:id="rId14"/>
    <p:sldId id="307" r:id="rId15"/>
    <p:sldId id="308" r:id="rId16"/>
    <p:sldId id="309" r:id="rId17"/>
    <p:sldId id="310" r:id="rId18"/>
    <p:sldId id="311" r:id="rId19"/>
    <p:sldId id="312" r:id="rId20"/>
    <p:sldId id="313" r:id="rId21"/>
    <p:sldId id="314" r:id="rId22"/>
    <p:sldId id="315" r:id="rId23"/>
    <p:sldId id="316" r:id="rId24"/>
    <p:sldId id="317" r:id="rId25"/>
    <p:sldId id="318" r:id="rId26"/>
    <p:sldId id="319" r:id="rId27"/>
    <p:sldId id="320" r:id="rId28"/>
    <p:sldId id="321" r:id="rId29"/>
    <p:sldId id="322" r:id="rId30"/>
    <p:sldId id="323" r:id="rId31"/>
    <p:sldId id="324" r:id="rId32"/>
    <p:sldId id="325" r:id="rId33"/>
    <p:sldId id="326" r:id="rId34"/>
    <p:sldId id="327" r:id="rId35"/>
    <p:sldId id="328" r:id="rId36"/>
    <p:sldId id="329" r:id="rId37"/>
  </p:sldIdLst>
  <p:sldSz cx="9144000" cy="6858000" type="screen4x3"/>
  <p:notesSz cx="6934200" cy="9220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53">
          <p15:clr>
            <a:srgbClr val="A4A3A4"/>
          </p15:clr>
        </p15:guide>
        <p15:guide id="2" pos="5396">
          <p15:clr>
            <a:srgbClr val="A4A3A4"/>
          </p15:clr>
        </p15:guide>
        <p15:guide id="3" pos="3993">
          <p15:clr>
            <a:srgbClr val="A4A3A4"/>
          </p15:clr>
        </p15:guide>
        <p15:guide id="4" pos="306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3087"/>
    <a:srgbClr val="CC00FF"/>
    <a:srgbClr val="96A0AA"/>
    <a:srgbClr val="5B6A75"/>
    <a:srgbClr val="5F6E7B"/>
    <a:srgbClr val="57707B"/>
    <a:srgbClr val="002A5B"/>
    <a:srgbClr val="002A60"/>
    <a:srgbClr val="002264"/>
    <a:srgbClr val="007DC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31" autoAdjust="0"/>
    <p:restoredTop sz="94629" autoAdjust="0"/>
  </p:normalViewPr>
  <p:slideViewPr>
    <p:cSldViewPr snapToGrid="0">
      <p:cViewPr varScale="1">
        <p:scale>
          <a:sx n="94" d="100"/>
          <a:sy n="94" d="100"/>
        </p:scale>
        <p:origin x="1124" y="72"/>
      </p:cViewPr>
      <p:guideLst>
        <p:guide orient="horz" pos="853"/>
        <p:guide pos="5396"/>
        <p:guide pos="3993"/>
        <p:guide pos="306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309" tIns="46154" rIns="92309" bIns="46154" rtlCol="0"/>
          <a:lstStyle>
            <a:lvl1pPr algn="l">
              <a:defRPr sz="1200"/>
            </a:lvl1pPr>
          </a:lstStyle>
          <a:p>
            <a:endParaRPr lang="en-US" dirty="0"/>
          </a:p>
        </p:txBody>
      </p:sp>
      <p:sp>
        <p:nvSpPr>
          <p:cNvPr id="3" name="Date Placeholder 2"/>
          <p:cNvSpPr>
            <a:spLocks noGrp="1"/>
          </p:cNvSpPr>
          <p:nvPr>
            <p:ph type="dt" sz="quarter" idx="1"/>
          </p:nvPr>
        </p:nvSpPr>
        <p:spPr>
          <a:xfrm>
            <a:off x="3927775" y="0"/>
            <a:ext cx="3004820" cy="461010"/>
          </a:xfrm>
          <a:prstGeom prst="rect">
            <a:avLst/>
          </a:prstGeom>
        </p:spPr>
        <p:txBody>
          <a:bodyPr vert="horz" lIns="92309" tIns="46154" rIns="92309" bIns="46154" rtlCol="0"/>
          <a:lstStyle>
            <a:lvl1pPr algn="r">
              <a:defRPr sz="1200"/>
            </a:lvl1pPr>
          </a:lstStyle>
          <a:p>
            <a:fld id="{D63F1313-F16F-8C48-BBA1-1082D7BE4CB3}" type="datetimeFigureOut">
              <a:rPr lang="en-US" smtClean="0"/>
              <a:t>1/9/2020</a:t>
            </a:fld>
            <a:endParaRPr lang="en-US" dirty="0"/>
          </a:p>
        </p:txBody>
      </p:sp>
      <p:sp>
        <p:nvSpPr>
          <p:cNvPr id="4" name="Footer Placeholder 3"/>
          <p:cNvSpPr>
            <a:spLocks noGrp="1"/>
          </p:cNvSpPr>
          <p:nvPr>
            <p:ph type="ftr" sz="quarter" idx="2"/>
          </p:nvPr>
        </p:nvSpPr>
        <p:spPr>
          <a:xfrm>
            <a:off x="0" y="8757590"/>
            <a:ext cx="3004820" cy="461010"/>
          </a:xfrm>
          <a:prstGeom prst="rect">
            <a:avLst/>
          </a:prstGeom>
        </p:spPr>
        <p:txBody>
          <a:bodyPr vert="horz" lIns="92309" tIns="46154" rIns="92309" bIns="4615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775" y="8757590"/>
            <a:ext cx="3004820" cy="461010"/>
          </a:xfrm>
          <a:prstGeom prst="rect">
            <a:avLst/>
          </a:prstGeom>
        </p:spPr>
        <p:txBody>
          <a:bodyPr vert="horz" lIns="92309" tIns="46154" rIns="92309" bIns="46154" rtlCol="0" anchor="b"/>
          <a:lstStyle>
            <a:lvl1pPr algn="r">
              <a:defRPr sz="1200"/>
            </a:lvl1pPr>
          </a:lstStyle>
          <a:p>
            <a:fld id="{67843A45-9FCA-3F4D-8C5C-D8B349090635}" type="slidenum">
              <a:rPr lang="en-US" smtClean="0"/>
              <a:t>‹#›</a:t>
            </a:fld>
            <a:endParaRPr lang="en-US" dirty="0"/>
          </a:p>
        </p:txBody>
      </p:sp>
    </p:spTree>
    <p:extLst>
      <p:ext uri="{BB962C8B-B14F-4D97-AF65-F5344CB8AC3E}">
        <p14:creationId xmlns:p14="http://schemas.microsoft.com/office/powerpoint/2010/main" val="29376776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309" tIns="46154" rIns="92309" bIns="46154" rtlCol="0"/>
          <a:lstStyle>
            <a:lvl1pPr algn="l">
              <a:defRPr sz="1200"/>
            </a:lvl1pPr>
          </a:lstStyle>
          <a:p>
            <a:endParaRPr lang="en-US" dirty="0"/>
          </a:p>
        </p:txBody>
      </p:sp>
      <p:sp>
        <p:nvSpPr>
          <p:cNvPr id="3" name="Date Placeholder 2"/>
          <p:cNvSpPr>
            <a:spLocks noGrp="1"/>
          </p:cNvSpPr>
          <p:nvPr>
            <p:ph type="dt" idx="1"/>
          </p:nvPr>
        </p:nvSpPr>
        <p:spPr>
          <a:xfrm>
            <a:off x="3927775" y="0"/>
            <a:ext cx="3004820" cy="461010"/>
          </a:xfrm>
          <a:prstGeom prst="rect">
            <a:avLst/>
          </a:prstGeom>
        </p:spPr>
        <p:txBody>
          <a:bodyPr vert="horz" lIns="92309" tIns="46154" rIns="92309" bIns="46154" rtlCol="0"/>
          <a:lstStyle>
            <a:lvl1pPr algn="r">
              <a:defRPr sz="1200"/>
            </a:lvl1pPr>
          </a:lstStyle>
          <a:p>
            <a:fld id="{4E03E061-05C3-E945-B9E4-11D4D1F531BE}" type="datetimeFigureOut">
              <a:rPr lang="en-US" smtClean="0"/>
              <a:t>1/9/2020</a:t>
            </a:fld>
            <a:endParaRPr lang="en-US" dirty="0"/>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2309" tIns="46154" rIns="92309" bIns="46154" rtlCol="0" anchor="ctr"/>
          <a:lstStyle/>
          <a:p>
            <a:endParaRPr lang="en-US" dirty="0"/>
          </a:p>
        </p:txBody>
      </p:sp>
      <p:sp>
        <p:nvSpPr>
          <p:cNvPr id="5" name="Notes Placeholder 4"/>
          <p:cNvSpPr>
            <a:spLocks noGrp="1"/>
          </p:cNvSpPr>
          <p:nvPr>
            <p:ph type="body" sz="quarter" idx="3"/>
          </p:nvPr>
        </p:nvSpPr>
        <p:spPr>
          <a:xfrm>
            <a:off x="693420" y="4379595"/>
            <a:ext cx="5547360" cy="4149090"/>
          </a:xfrm>
          <a:prstGeom prst="rect">
            <a:avLst/>
          </a:prstGeom>
        </p:spPr>
        <p:txBody>
          <a:bodyPr vert="horz" lIns="92309" tIns="46154" rIns="92309" bIns="4615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57590"/>
            <a:ext cx="3004820" cy="461010"/>
          </a:xfrm>
          <a:prstGeom prst="rect">
            <a:avLst/>
          </a:prstGeom>
        </p:spPr>
        <p:txBody>
          <a:bodyPr vert="horz" lIns="92309" tIns="46154" rIns="92309" bIns="4615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27775" y="8757590"/>
            <a:ext cx="3004820" cy="461010"/>
          </a:xfrm>
          <a:prstGeom prst="rect">
            <a:avLst/>
          </a:prstGeom>
        </p:spPr>
        <p:txBody>
          <a:bodyPr vert="horz" lIns="92309" tIns="46154" rIns="92309" bIns="46154" rtlCol="0" anchor="b"/>
          <a:lstStyle>
            <a:lvl1pPr algn="r">
              <a:defRPr sz="1200"/>
            </a:lvl1pPr>
          </a:lstStyle>
          <a:p>
            <a:fld id="{68E32729-7883-0145-A8AF-0F2D28B17B74}" type="slidenum">
              <a:rPr lang="en-US" smtClean="0"/>
              <a:t>‹#›</a:t>
            </a:fld>
            <a:endParaRPr lang="en-US" dirty="0"/>
          </a:p>
        </p:txBody>
      </p:sp>
    </p:spTree>
    <p:extLst>
      <p:ext uri="{BB962C8B-B14F-4D97-AF65-F5344CB8AC3E}">
        <p14:creationId xmlns:p14="http://schemas.microsoft.com/office/powerpoint/2010/main" val="8433098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rtlCol="0"/>
          <a:lstStyle/>
          <a:p>
            <a:pPr>
              <a:defRPr/>
            </a:pPr>
            <a:r>
              <a:rPr lang="en-US" sz="1100" dirty="0">
                <a:solidFill>
                  <a:srgbClr val="015581"/>
                </a:solidFill>
              </a:rPr>
              <a:t>This slide outlines the basic products that you all compete with in trying to write and retain your business.  The top 3 are all lumped together into what are called Fixed Cost products as the maximum premium outlay is very predictable and risk taken by the insured is virtually nil.</a:t>
            </a:r>
          </a:p>
          <a:p>
            <a:pPr>
              <a:defRPr/>
            </a:pPr>
            <a:endParaRPr lang="en-US" sz="1100" dirty="0">
              <a:solidFill>
                <a:srgbClr val="015581"/>
              </a:solidFill>
            </a:endParaRPr>
          </a:p>
          <a:p>
            <a:pPr>
              <a:defRPr/>
            </a:pPr>
            <a:r>
              <a:rPr lang="en-US" sz="1100" dirty="0"/>
              <a:t>Moving down on the list you get into other plans that begin to have more impact on your businesses by trading premium reductions for some acceptance of risk.  Small deductible plans have statutory credit structures filed with the various jurisdictions that determine the discounting that a carrier can give in exchange for the assumption of risk by the insured.</a:t>
            </a:r>
          </a:p>
          <a:p>
            <a:pPr>
              <a:defRPr/>
            </a:pPr>
            <a:endParaRPr lang="en-US" sz="1100" dirty="0"/>
          </a:p>
          <a:p>
            <a:pPr>
              <a:defRPr/>
            </a:pPr>
            <a:r>
              <a:rPr lang="en-US" sz="1100" dirty="0">
                <a:solidFill>
                  <a:srgbClr val="C00000"/>
                </a:solidFill>
                <a:effectLst>
                  <a:outerShdw blurRad="38100" dist="38100" dir="2700000" algn="tl">
                    <a:srgbClr val="C0C0C0"/>
                  </a:outerShdw>
                </a:effectLst>
              </a:rPr>
              <a:t>As you progress through the remaining products, the discounting becomes much more of a carrier expensing decision after evaluating the individual risk characteristics and loss performance</a:t>
            </a:r>
            <a:r>
              <a:rPr lang="en-US" sz="1100" dirty="0">
                <a:solidFill>
                  <a:srgbClr val="C00000"/>
                </a:solidFill>
              </a:rPr>
              <a:t>. </a:t>
            </a:r>
          </a:p>
          <a:p>
            <a:pPr>
              <a:defRPr/>
            </a:pPr>
            <a:endParaRPr lang="en-US" sz="1100" dirty="0">
              <a:solidFill>
                <a:srgbClr val="015581"/>
              </a:solidFill>
            </a:endParaRPr>
          </a:p>
          <a:p>
            <a:pPr>
              <a:defRPr/>
            </a:pPr>
            <a:r>
              <a:rPr lang="en-US" sz="1100" dirty="0"/>
              <a:t>Keep in mind that all of these are tools.  Much the same as you would not take a hammer out of your toolbox to repair a leaky faucet, unless you’re at my house, you need to select the proper tool (product) to do the job for your clients’ needs and to allow them to plan for future growth and expansion as well.</a:t>
            </a:r>
          </a:p>
          <a:p>
            <a:pPr>
              <a:defRPr/>
            </a:pPr>
            <a:endParaRPr lang="en-US" sz="1100" dirty="0"/>
          </a:p>
        </p:txBody>
      </p:sp>
      <p:sp>
        <p:nvSpPr>
          <p:cNvPr id="901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FA66455E-D659-4A54-8554-D73098AFB9E3}" type="slidenum">
              <a:rPr lang="en-US" altLang="en-US"/>
              <a:pPr/>
              <a:t>2</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en-US" dirty="0"/>
              <a:t>This is the standard formula…</a:t>
            </a:r>
          </a:p>
          <a:p>
            <a:pPr>
              <a:lnSpc>
                <a:spcPct val="90000"/>
              </a:lnSpc>
            </a:pPr>
            <a:r>
              <a:rPr lang="en-US" altLang="en-US" dirty="0"/>
              <a:t>Advantages to the factor approach – uses a 50% - 100% -150% premium level for interpolation the basic based on final audited premiums.</a:t>
            </a:r>
          </a:p>
          <a:p>
            <a:pPr>
              <a:lnSpc>
                <a:spcPct val="90000"/>
              </a:lnSpc>
            </a:pPr>
            <a:endParaRPr lang="en-US" altLang="en-US" dirty="0"/>
          </a:p>
          <a:p>
            <a:pPr>
              <a:lnSpc>
                <a:spcPct val="90000"/>
              </a:lnSpc>
            </a:pPr>
            <a:r>
              <a:rPr lang="en-US" altLang="en-US" dirty="0"/>
              <a:t>When using RPP’s, be aware of minimum dollar amounts that may apply.  If this approach is used, the component may be subject to a floor which cannot be reduced even if payrolls are less than the insured’s initial estimate.  Accurate payroll projections are critical to this – understating sets up for large additional expenses.  Overstating sets up for activation of the dollar minimums and may penalize the client.  The main advantage to this approach, though, is the ease of calculating the final expenses and components to the program once the final audit is completed.</a:t>
            </a:r>
          </a:p>
        </p:txBody>
      </p:sp>
      <p:sp>
        <p:nvSpPr>
          <p:cNvPr id="1003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5CBD7D8C-53C8-46DB-A6D5-241A3D35CF85}" type="slidenum">
              <a:rPr lang="en-US" altLang="en-US"/>
              <a:pPr/>
              <a:t>11</a:t>
            </a:fld>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7567" indent="-227567">
              <a:lnSpc>
                <a:spcPct val="90000"/>
              </a:lnSpc>
            </a:pPr>
            <a:r>
              <a:rPr lang="en-US" altLang="en-US" dirty="0"/>
              <a:t>Talk about pyramiding and collateral…</a:t>
            </a:r>
          </a:p>
          <a:p>
            <a:pPr marL="227567" indent="-227567">
              <a:lnSpc>
                <a:spcPct val="90000"/>
              </a:lnSpc>
            </a:pPr>
            <a:endParaRPr lang="en-US" altLang="en-US" dirty="0"/>
          </a:p>
          <a:p>
            <a:pPr marL="227567" indent="-227567">
              <a:lnSpc>
                <a:spcPct val="90000"/>
              </a:lnSpc>
            </a:pPr>
            <a:r>
              <a:rPr lang="en-US" altLang="en-US" dirty="0"/>
              <a:t>Premiums are significantly less but remember that monthly loss billings can be a major drain on financial resources, especially if there are several programs running consecutively.</a:t>
            </a:r>
          </a:p>
          <a:p>
            <a:pPr marL="227567" indent="-227567">
              <a:lnSpc>
                <a:spcPct val="90000"/>
              </a:lnSpc>
            </a:pPr>
            <a:endParaRPr lang="en-US" altLang="en-US" dirty="0"/>
          </a:p>
          <a:p>
            <a:pPr marL="227567" indent="-227567">
              <a:lnSpc>
                <a:spcPct val="90000"/>
              </a:lnSpc>
            </a:pPr>
            <a:r>
              <a:rPr lang="en-US" altLang="en-US" dirty="0"/>
              <a:t>Loss sensitive program are really designed for insureds with these four key characteristics:</a:t>
            </a:r>
          </a:p>
          <a:p>
            <a:pPr marL="227567" indent="-227567">
              <a:lnSpc>
                <a:spcPct val="90000"/>
              </a:lnSpc>
              <a:buFontTx/>
              <a:buAutoNum type="arabicParenR"/>
            </a:pPr>
            <a:r>
              <a:rPr lang="en-US" altLang="en-US" dirty="0"/>
              <a:t>exceptional claims management processes and understanding;</a:t>
            </a:r>
          </a:p>
          <a:p>
            <a:pPr marL="227567" indent="-227567">
              <a:lnSpc>
                <a:spcPct val="90000"/>
              </a:lnSpc>
              <a:buFontTx/>
              <a:buAutoNum type="arabicParenR"/>
            </a:pPr>
            <a:r>
              <a:rPr lang="en-US" altLang="en-US" dirty="0"/>
              <a:t>a strong financial history including discipline to bank some returns to pay for a poor year should it actually appear;</a:t>
            </a:r>
          </a:p>
          <a:p>
            <a:pPr marL="227567" indent="-227567">
              <a:lnSpc>
                <a:spcPct val="90000"/>
              </a:lnSpc>
              <a:buFontTx/>
              <a:buAutoNum type="arabicParenR"/>
            </a:pPr>
            <a:r>
              <a:rPr lang="en-US" altLang="en-US" dirty="0"/>
              <a:t>a commitment to safety and engineering programs; and,</a:t>
            </a:r>
          </a:p>
          <a:p>
            <a:pPr marL="227567" indent="-227567">
              <a:lnSpc>
                <a:spcPct val="90000"/>
              </a:lnSpc>
              <a:buFontTx/>
              <a:buAutoNum type="arabicParenR"/>
            </a:pPr>
            <a:r>
              <a:rPr lang="en-US" altLang="en-US" dirty="0"/>
              <a:t>an attitude for balancing risk against premium reduction for strong, predictable performance.</a:t>
            </a:r>
          </a:p>
        </p:txBody>
      </p:sp>
      <p:sp>
        <p:nvSpPr>
          <p:cNvPr id="1013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4F8F3ED0-8E5A-4A69-B3AC-B98D06569712}" type="slidenum">
              <a:rPr lang="en-US" altLang="en-US"/>
              <a:pPr/>
              <a:t>12</a:t>
            </a:fld>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tabLst>
                <a:tab pos="341350" algn="l"/>
              </a:tabLst>
            </a:pPr>
            <a:r>
              <a:rPr lang="en-US" altLang="en-US" dirty="0"/>
              <a:t>Deductible premium is really the carrier’s cost of writing the insurance program.  All of the expensing components are similar to those in a retrospective rating plan adjusted for investment income losses and tax benefits from premium tax reductions due to reduced reported / billed premiums.</a:t>
            </a:r>
          </a:p>
          <a:p>
            <a:pPr>
              <a:tabLst>
                <a:tab pos="341350" algn="l"/>
              </a:tabLst>
            </a:pPr>
            <a:endParaRPr lang="en-US" altLang="en-US" dirty="0"/>
          </a:p>
          <a:p>
            <a:pPr>
              <a:tabLst>
                <a:tab pos="341350" algn="l"/>
              </a:tabLst>
            </a:pPr>
            <a:r>
              <a:rPr lang="en-US" altLang="en-US" dirty="0"/>
              <a:t>Per occurrence charge - - cost to cap a claim as an occurrence.</a:t>
            </a:r>
          </a:p>
          <a:p>
            <a:pPr>
              <a:tabLst>
                <a:tab pos="341350" algn="l"/>
              </a:tabLst>
            </a:pPr>
            <a:r>
              <a:rPr lang="en-US" altLang="en-US" dirty="0"/>
              <a:t>   	1)  spray painting booth ignites causing several employees to be injured;</a:t>
            </a:r>
          </a:p>
          <a:p>
            <a:pPr>
              <a:tabLst>
                <a:tab pos="341350" algn="l"/>
              </a:tabLst>
            </a:pPr>
            <a:r>
              <a:rPr lang="en-US" altLang="en-US" dirty="0"/>
              <a:t>	2)  several employees are injured in an automobile accident while in a company vehicle;</a:t>
            </a:r>
          </a:p>
          <a:p>
            <a:pPr>
              <a:tabLst>
                <a:tab pos="341350" algn="l"/>
              </a:tabLst>
            </a:pPr>
            <a:r>
              <a:rPr lang="en-US" altLang="en-US" dirty="0"/>
              <a:t>	3)  welding gases explode causing injury;</a:t>
            </a:r>
          </a:p>
          <a:p>
            <a:pPr>
              <a:tabLst>
                <a:tab pos="341350" algn="l"/>
              </a:tabLst>
            </a:pPr>
            <a:r>
              <a:rPr lang="en-US" altLang="en-US" dirty="0"/>
              <a:t>	4)  tornadoes rip through a plant causing multiple injuries and fatalities.</a:t>
            </a:r>
          </a:p>
          <a:p>
            <a:pPr>
              <a:tabLst>
                <a:tab pos="341350" algn="l"/>
              </a:tabLst>
            </a:pPr>
            <a:endParaRPr lang="en-US" altLang="en-US" dirty="0"/>
          </a:p>
          <a:p>
            <a:pPr>
              <a:tabLst>
                <a:tab pos="341350" algn="l"/>
              </a:tabLst>
            </a:pPr>
            <a:r>
              <a:rPr lang="en-US" altLang="en-US" dirty="0"/>
              <a:t>Some of the other items in the deductible expensing:  boards and bureau fees, risk control fees, costs of some risk management systems, company general expenses (non-claims related), aggregate charges, and taxes.</a:t>
            </a:r>
          </a:p>
        </p:txBody>
      </p:sp>
      <p:sp>
        <p:nvSpPr>
          <p:cNvPr id="1024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F9B0507C-46A2-4D8F-9694-2C762F56414D}" type="slidenum">
              <a:rPr lang="en-US" altLang="en-US"/>
              <a:pPr/>
              <a:t>13</a:t>
            </a:fld>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en-US" dirty="0"/>
              <a:t>Deductible limit is sometimes called the “Specific” as opposed to the “Aggregate”.</a:t>
            </a:r>
          </a:p>
          <a:p>
            <a:pPr>
              <a:lnSpc>
                <a:spcPct val="90000"/>
              </a:lnSpc>
            </a:pPr>
            <a:endParaRPr lang="en-US" altLang="en-US" dirty="0"/>
          </a:p>
          <a:p>
            <a:pPr>
              <a:lnSpc>
                <a:spcPct val="90000"/>
              </a:lnSpc>
            </a:pPr>
            <a:r>
              <a:rPr lang="en-US" altLang="en-US" dirty="0"/>
              <a:t>It limits a loss to a maximum amount but does not include Loss Handling Charges.  Please make certain to distinguish this from Allocated Loss Adjustment Expense.  They are not the same.</a:t>
            </a:r>
          </a:p>
          <a:p>
            <a:pPr>
              <a:lnSpc>
                <a:spcPct val="90000"/>
              </a:lnSpc>
            </a:pPr>
            <a:endParaRPr lang="en-US" altLang="en-US" dirty="0"/>
          </a:p>
          <a:p>
            <a:pPr>
              <a:lnSpc>
                <a:spcPct val="90000"/>
              </a:lnSpc>
            </a:pPr>
            <a:r>
              <a:rPr lang="en-US" altLang="en-US" dirty="0"/>
              <a:t>How are these selected?  Discussion...Underwriters often ask for a summary of larger claims with descriptions.  Their analysis will look for large loss patterns that are not revealed by a risk control report or other information.  Generally, large deductible programs are set to avoid having a carrier involved in payment of claims in any degree of frequency.  The offset to this is lower pricing.</a:t>
            </a:r>
          </a:p>
          <a:p>
            <a:pPr>
              <a:lnSpc>
                <a:spcPct val="90000"/>
              </a:lnSpc>
            </a:pPr>
            <a:endParaRPr lang="en-US" altLang="en-US" dirty="0"/>
          </a:p>
          <a:p>
            <a:pPr>
              <a:lnSpc>
                <a:spcPct val="90000"/>
              </a:lnSpc>
            </a:pPr>
            <a:r>
              <a:rPr lang="en-US" altLang="en-US" dirty="0"/>
              <a:t>How are they priced?  Discussion…Relate excess pricing over time to account performance.</a:t>
            </a:r>
          </a:p>
          <a:p>
            <a:pPr>
              <a:lnSpc>
                <a:spcPct val="90000"/>
              </a:lnSpc>
            </a:pPr>
            <a:endParaRPr lang="en-US" altLang="en-US" dirty="0"/>
          </a:p>
          <a:p>
            <a:pPr>
              <a:lnSpc>
                <a:spcPct val="90000"/>
              </a:lnSpc>
            </a:pPr>
            <a:r>
              <a:rPr lang="en-US" altLang="en-US" dirty="0"/>
              <a:t>What makes a buyer select one over another?  Discussion…Confidence (or lack thereof) in their own controls, financial constraints, appetite, ownership</a:t>
            </a:r>
          </a:p>
        </p:txBody>
      </p:sp>
      <p:sp>
        <p:nvSpPr>
          <p:cNvPr id="1034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FCC390B8-E4CE-479B-A188-4C5F022C3004}" type="slidenum">
              <a:rPr lang="en-US" altLang="en-US"/>
              <a:pPr/>
              <a:t>14</a:t>
            </a:fld>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Again, the Aggregate includes Allocated Loss Adjustment Expenses but does not contemplate loss handling charges.  What are allocated loss adjustment expenses?  If you cannot define it, can you give some examples?</a:t>
            </a:r>
          </a:p>
          <a:p>
            <a:endParaRPr lang="en-US" altLang="en-US" dirty="0"/>
          </a:p>
          <a:p>
            <a:r>
              <a:rPr lang="en-US" altLang="en-US" dirty="0"/>
              <a:t>Claim charges that are assignable to an individual claims file, such as surveillance, litigation costs, medical management fees, nurse case manager fees, costs for medical reports, labor market surveys, etc.</a:t>
            </a:r>
          </a:p>
          <a:p>
            <a:endParaRPr lang="en-US" altLang="en-US" dirty="0"/>
          </a:p>
          <a:p>
            <a:r>
              <a:rPr lang="en-US" altLang="en-US" dirty="0"/>
              <a:t>Non-Subject – Should be no discussion here.</a:t>
            </a:r>
          </a:p>
          <a:p>
            <a:endParaRPr lang="en-US" altLang="en-US" dirty="0"/>
          </a:p>
          <a:p>
            <a:r>
              <a:rPr lang="en-US" altLang="en-US" dirty="0"/>
              <a:t>Rate per Payroll approach – optional depending on carrier and client.  This does make the expensing reasonably predictable as most insured’s readily have payrolls to manage, hence they can predict their expenses under the WC program.</a:t>
            </a:r>
          </a:p>
        </p:txBody>
      </p:sp>
      <p:sp>
        <p:nvSpPr>
          <p:cNvPr id="1044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F1E0925C-9307-41B7-9C55-C97EFFC1983B}" type="slidenum">
              <a:rPr lang="en-US" altLang="en-US"/>
              <a:pPr/>
              <a:t>15</a:t>
            </a:fld>
            <a:endParaRPr lang="en-US"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Collateral technically means to stand in place of or to support.  In the financial sense it is a substitution for another element.  </a:t>
            </a:r>
          </a:p>
          <a:p>
            <a:endParaRPr lang="en-US" altLang="en-US" dirty="0"/>
          </a:p>
          <a:p>
            <a:r>
              <a:rPr lang="en-US" altLang="en-US" dirty="0"/>
              <a:t>For a deductible, the collateral is NEVER part of the active program.  It is a secondary requirement that is only activated if the insured defaults on their program commitments.  </a:t>
            </a:r>
          </a:p>
          <a:p>
            <a:endParaRPr lang="en-US" altLang="en-US" dirty="0"/>
          </a:p>
          <a:p>
            <a:r>
              <a:rPr lang="en-US" altLang="en-US" dirty="0"/>
              <a:t>It is generally in a letter of credit or custodial fund instrument.  Why?  Security.  These put another party into the place of the insured and that party is a bank.  The bank needs to be of sound financial rating as well and you’ll find all carriers with bank ratings that they use to determine the acceptability of a specific institution.</a:t>
            </a:r>
          </a:p>
          <a:p>
            <a:endParaRPr lang="en-US" altLang="en-US" dirty="0"/>
          </a:p>
          <a:p>
            <a:r>
              <a:rPr lang="en-US" altLang="en-US" dirty="0"/>
              <a:t>The collateral is generally set to match the loss forecast within the deductible (how is this different from the total loss forecast?) so that it is based solely on what the insured is expected to have to pay.  Sometimes it can be discounted and sometimes surcharged depending on the financial condition of the insured.  Why?</a:t>
            </a:r>
          </a:p>
          <a:p>
            <a:pPr>
              <a:lnSpc>
                <a:spcPct val="90000"/>
              </a:lnSpc>
            </a:pPr>
            <a:endParaRPr lang="en-US" altLang="en-US" dirty="0"/>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DAAD7D78-46A7-491A-BA81-A0423881E94B}" type="slidenum">
              <a:rPr lang="en-US" altLang="en-US"/>
              <a:pPr/>
              <a:t>16</a:t>
            </a:fld>
            <a:endParaRPr lang="en-US"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en-US" altLang="en-US" dirty="0"/>
              <a:t>The reasons for use of collateral are two fold, either to secure a loss forecast as mentioned or to provide additional financial support for an account that is borderline in financial acceptability.</a:t>
            </a:r>
          </a:p>
          <a:p>
            <a:pPr>
              <a:lnSpc>
                <a:spcPct val="80000"/>
              </a:lnSpc>
            </a:pPr>
            <a:endParaRPr lang="en-US" altLang="en-US" dirty="0"/>
          </a:p>
          <a:p>
            <a:pPr>
              <a:lnSpc>
                <a:spcPct val="80000"/>
              </a:lnSpc>
            </a:pPr>
            <a:r>
              <a:rPr lang="en-US" altLang="en-US" dirty="0"/>
              <a:t>Custodial accounts are extremely useful for business that have large amounts of “unrestricted assets” just lying around collecting dust, i.e. hospitals, etc.</a:t>
            </a:r>
          </a:p>
          <a:p>
            <a:pPr>
              <a:lnSpc>
                <a:spcPct val="80000"/>
              </a:lnSpc>
            </a:pPr>
            <a:endParaRPr lang="en-US" altLang="en-US" dirty="0"/>
          </a:p>
          <a:p>
            <a:pPr>
              <a:lnSpc>
                <a:spcPct val="80000"/>
              </a:lnSpc>
            </a:pPr>
            <a:r>
              <a:rPr lang="en-US" altLang="en-US" dirty="0"/>
              <a:t>Cash Collateral is not the same as a working cash fund such as you would find with a Pre-Funded Deductible.  Cash Collateral does not get used to pay for claims; it serves as a placeholder on the carrier’s balance sheet for unfunded liabilities.  It is also, arguably, less effective than either a letter of credit or a custodial fund in protecting the carrier in the event of default or bankruptcy.</a:t>
            </a:r>
          </a:p>
          <a:p>
            <a:pPr>
              <a:lnSpc>
                <a:spcPct val="80000"/>
              </a:lnSpc>
            </a:pPr>
            <a:endParaRPr lang="en-US" altLang="en-US" dirty="0"/>
          </a:p>
          <a:p>
            <a:pPr>
              <a:lnSpc>
                <a:spcPct val="80000"/>
              </a:lnSpc>
            </a:pPr>
            <a:r>
              <a:rPr lang="en-US" altLang="en-US" dirty="0"/>
              <a:t>Discounting is the crediting that an insured gets from the carrier for exhibiting sound financial statements and varies greatly from carrier to carrier.</a:t>
            </a:r>
          </a:p>
          <a:p>
            <a:pPr>
              <a:lnSpc>
                <a:spcPct val="80000"/>
              </a:lnSpc>
            </a:pPr>
            <a:endParaRPr lang="en-US" altLang="en-US" dirty="0"/>
          </a:p>
          <a:p>
            <a:pPr>
              <a:lnSpc>
                <a:spcPct val="80000"/>
              </a:lnSpc>
            </a:pPr>
            <a:r>
              <a:rPr lang="en-US" altLang="en-US" dirty="0"/>
              <a:t>.</a:t>
            </a:r>
          </a:p>
        </p:txBody>
      </p:sp>
      <p:sp>
        <p:nvSpPr>
          <p:cNvPr id="1065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50414A6A-01BE-4912-A5DC-B0722E68F815}" type="slidenum">
              <a:rPr lang="en-US" altLang="en-US"/>
              <a:pPr/>
              <a:t>17</a:t>
            </a:fld>
            <a:endParaRPr lang="en-US"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What is Escrow??  Some carriers look at this as being separate from the collateral calculation.  At PMA we consider Escrow to be part of the overall collateral that an insured provides us.</a:t>
            </a:r>
          </a:p>
          <a:p>
            <a:endParaRPr lang="en-US" altLang="en-US" dirty="0"/>
          </a:p>
          <a:p>
            <a:r>
              <a:rPr lang="en-US" altLang="en-US" dirty="0"/>
              <a:t>How is it calculated??  When underwriting or actuarial departments come up with their loss forecast, that number is an “Ultimate” number indicating that once all the claims are paid, that is what we expect to have paid.  Reality tells us though that, normally, only 40% of that Ultimate forecast is paid in the first year.  </a:t>
            </a:r>
          </a:p>
          <a:p>
            <a:endParaRPr lang="en-US" altLang="en-US" dirty="0"/>
          </a:p>
          <a:p>
            <a:r>
              <a:rPr lang="en-US" altLang="en-US" dirty="0"/>
              <a:t>Our billing process typically takes 60 days, 30 to collect the claims for a monthly cycle, 5-7 to bill and 21-28 to actually get paid.  During this 60 day time frame, the company is using ITS resources to pay the CUSTOMERS claims.  In order not to be out any funds, the carrier requests 2 months of paid claims as the escrow fund.</a:t>
            </a:r>
          </a:p>
          <a:p>
            <a:endParaRPr lang="en-US" altLang="en-US" dirty="0"/>
          </a:p>
          <a:p>
            <a:r>
              <a:rPr lang="en-US" altLang="en-US" dirty="0"/>
              <a:t>Talk briefly about electronic fund transfers…</a:t>
            </a:r>
          </a:p>
        </p:txBody>
      </p:sp>
      <p:sp>
        <p:nvSpPr>
          <p:cNvPr id="1075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88A79ECF-573B-49F9-9328-3E8E67C525D0}" type="slidenum">
              <a:rPr lang="en-US" altLang="en-US"/>
              <a:pPr/>
              <a:t>18</a:t>
            </a:fld>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7567" indent="-227567">
              <a:lnSpc>
                <a:spcPct val="90000"/>
              </a:lnSpc>
            </a:pPr>
            <a:endParaRPr lang="en-US" altLang="en-US" dirty="0"/>
          </a:p>
        </p:txBody>
      </p:sp>
      <p:sp>
        <p:nvSpPr>
          <p:cNvPr id="108548" name="Slide Number Placeholder 3"/>
          <p:cNvSpPr txBox="1">
            <a:spLocks noGrp="1"/>
          </p:cNvSpPr>
          <p:nvPr/>
        </p:nvSpPr>
        <p:spPr bwMode="auto">
          <a:xfrm>
            <a:off x="3929380" y="8759190"/>
            <a:ext cx="3004820" cy="461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77" tIns="46139" rIns="92277" bIns="46139" anchor="b"/>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algn="r"/>
            <a:fld id="{518D180E-BB7A-4FC2-8B0F-114A2491C031}" type="slidenum">
              <a:rPr lang="en-US" altLang="en-US" sz="1200"/>
              <a:pPr algn="r"/>
              <a:t>20</a:t>
            </a:fld>
            <a:endParaRPr lang="en-US" altLang="en-US" sz="1200"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7567" indent="-227567">
              <a:lnSpc>
                <a:spcPct val="90000"/>
              </a:lnSpc>
            </a:pPr>
            <a:endParaRPr lang="en-US" altLang="en-US" dirty="0"/>
          </a:p>
        </p:txBody>
      </p:sp>
      <p:sp>
        <p:nvSpPr>
          <p:cNvPr id="109572" name="Slide Number Placeholder 3"/>
          <p:cNvSpPr txBox="1">
            <a:spLocks noGrp="1"/>
          </p:cNvSpPr>
          <p:nvPr/>
        </p:nvSpPr>
        <p:spPr bwMode="auto">
          <a:xfrm>
            <a:off x="3929380" y="8759190"/>
            <a:ext cx="3004820" cy="461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77" tIns="46139" rIns="92277" bIns="46139" anchor="b"/>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algn="r"/>
            <a:fld id="{6017E7BA-14A7-4DF2-9329-D46E04315A82}" type="slidenum">
              <a:rPr lang="en-US" altLang="en-US" sz="1200"/>
              <a:pPr algn="r"/>
              <a:t>21</a:t>
            </a:fld>
            <a:endParaRPr lang="en-US"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In most cases these are often treated as “walk away” programs where the client pays their premium and walks away from it, expecting the agent and carrier to take care of EVERYTHING else.  As an insured grows, however, they may begin to involve themselves in fundamental risk management functions which progresses through increasingly more sophisticated and complex analyses of their insurance coverage and pricing.  Many times these clients also begin to rely more heavily on their agent to “interpret” coverage and educate them on carrier product offerings while relying less on the agent to make decisions on their program for them.</a:t>
            </a:r>
          </a:p>
          <a:p>
            <a:endParaRPr lang="en-US" altLang="en-US" dirty="0"/>
          </a:p>
          <a:p>
            <a:r>
              <a:rPr lang="en-US" altLang="en-US" dirty="0"/>
              <a:t>No matter how large some organizations grow, however, some never lose their affinity for the simple guaranteed cost approach to insurance.  Reasons for this can range from liking the simplicity to true business reasons such as ease of disposition of business assets or uncertainty of funding from outside sources.  Certain industries, such as nursing homes and hospitality, are common examples of where this type of product is most common. </a:t>
            </a:r>
          </a:p>
          <a:p>
            <a:endParaRPr lang="en-US" altLang="en-US" dirty="0"/>
          </a:p>
          <a:p>
            <a:r>
              <a:rPr lang="en-US" altLang="en-US" dirty="0"/>
              <a:t>In “soft” markets, such as we are in now, the main attraction is pricing that is nominally different from loss forecasting in many cases.</a:t>
            </a:r>
          </a:p>
        </p:txBody>
      </p:sp>
      <p:sp>
        <p:nvSpPr>
          <p:cNvPr id="911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44B77C0A-DB16-4B13-9DA3-8F651ACBC852}" type="slidenum">
              <a:rPr lang="en-US" altLang="en-US"/>
              <a:pPr/>
              <a:t>3</a:t>
            </a:fld>
            <a:endParaRPr lang="en-US"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en-US" altLang="en-US" dirty="0"/>
          </a:p>
        </p:txBody>
      </p:sp>
      <p:sp>
        <p:nvSpPr>
          <p:cNvPr id="1105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2E356D90-6885-4CA5-BA30-41B8933BFDCB}" type="slidenum">
              <a:rPr lang="en-US" altLang="en-US"/>
              <a:pPr/>
              <a:t>22</a:t>
            </a:fld>
            <a:endParaRPr lang="en-US"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en-US" altLang="en-US" dirty="0"/>
          </a:p>
        </p:txBody>
      </p:sp>
      <p:sp>
        <p:nvSpPr>
          <p:cNvPr id="1116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735BA940-D49E-4251-B2FF-BB6F55F74E30}" type="slidenum">
              <a:rPr lang="en-US" altLang="en-US"/>
              <a:pPr/>
              <a:t>23</a:t>
            </a:fld>
            <a:endParaRPr lang="en-US"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en-US" dirty="0"/>
              <a:t>Paid loss retros are a hybrid between incurred loss retros and large deductibles.  Much of the retro terminology applies and the ultimate procedures are incurred loss based but for the first 5 years, the program operates much the same as a large deductible.</a:t>
            </a:r>
          </a:p>
          <a:p>
            <a:pPr>
              <a:lnSpc>
                <a:spcPct val="90000"/>
              </a:lnSpc>
            </a:pPr>
            <a:endParaRPr lang="en-US" altLang="en-US" dirty="0"/>
          </a:p>
          <a:p>
            <a:pPr>
              <a:lnSpc>
                <a:spcPct val="90000"/>
              </a:lnSpc>
            </a:pPr>
            <a:r>
              <a:rPr lang="en-US" altLang="en-US" dirty="0"/>
              <a:t>What is the basic relative to the premium?  Give me some examples of what premium deferral can be on an estimated premium of $1,000,000, for example?</a:t>
            </a:r>
          </a:p>
          <a:p>
            <a:pPr>
              <a:lnSpc>
                <a:spcPct val="90000"/>
              </a:lnSpc>
            </a:pPr>
            <a:endParaRPr lang="en-US" altLang="en-US" dirty="0"/>
          </a:p>
          <a:p>
            <a:pPr>
              <a:lnSpc>
                <a:spcPct val="90000"/>
              </a:lnSpc>
            </a:pPr>
            <a:r>
              <a:rPr lang="en-US" altLang="en-US" dirty="0"/>
              <a:t>Sometimes collateral on this type of program is equated with the premium deferral (and sometimes it is close) but the reality is that the collateral represents the carrier’s loss forecast component for that policy term and program.  This is why the premium deferral and collateral can vary greatly.</a:t>
            </a:r>
          </a:p>
        </p:txBody>
      </p:sp>
      <p:sp>
        <p:nvSpPr>
          <p:cNvPr id="1126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15A5EC45-A2DB-4C6A-8587-7713B563D0AB}" type="slidenum">
              <a:rPr lang="en-US" altLang="en-US"/>
              <a:pPr/>
              <a:t>24</a:t>
            </a:fld>
            <a:endParaRPr lang="en-US"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Without getting into the gritty detail, the pattern of loss adjustments matches an incurred retro with one exception.  Every adjustment in the first 4 years is two-fold, an incurred entry and a paid entry.  The difference between the two is an accounting entry that evens up the books for the state regulators by funding for outstanding future reserves for which we have not yet collected cash funds.</a:t>
            </a:r>
          </a:p>
          <a:p>
            <a:endParaRPr lang="en-US" altLang="en-US" dirty="0"/>
          </a:p>
          <a:p>
            <a:r>
              <a:rPr lang="en-US" altLang="en-US" dirty="0"/>
              <a:t>DON”T GET TOO HUNG UP ON THIS!!!  Your underwriter should be sitting with you on this when the time comes up to discuss and review the adjustments and the internal bookings.  If not, make sure you ask him/her to spend some time with you so that you understand where the insured may have future exposures to anticipate.</a:t>
            </a:r>
          </a:p>
          <a:p>
            <a:endParaRPr lang="en-US" altLang="en-US" dirty="0"/>
          </a:p>
          <a:p>
            <a:r>
              <a:rPr lang="en-US" altLang="en-US" dirty="0"/>
              <a:t>Remember all of these products should be looked at as tools in your tool bag.  Much the same as a plumber has different wrenches used for different purposes, these products all have uses for specific situations.  You as the agent have different tools to use to assist the insured in managing their insurance costs…and these are not all of them either.  You can add in a Self-insured Retention, Captive, self-insurance itself, etc.  You need to be aware of all of the tools available and be able to select the right one for your client based on what they tell you and what you know about them.</a:t>
            </a:r>
          </a:p>
        </p:txBody>
      </p:sp>
      <p:sp>
        <p:nvSpPr>
          <p:cNvPr id="1136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8EA4914A-F822-47A1-A828-EE141229CA5D}" type="slidenum">
              <a:rPr lang="en-US" altLang="en-US"/>
              <a:pPr/>
              <a:t>25</a:t>
            </a:fld>
            <a:endParaRPr lang="en-US"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en-US" altLang="en-US" dirty="0"/>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CFC67BFB-4977-4978-944A-A93B2AF06E5C}" type="slidenum">
              <a:rPr lang="en-US" altLang="en-US"/>
              <a:pPr/>
              <a:t>26</a:t>
            </a:fld>
            <a:endParaRPr lang="en-US"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First, what is the Unit Statistical Report??</a:t>
            </a:r>
          </a:p>
          <a:p>
            <a:endParaRPr lang="en-US" altLang="en-US" dirty="0"/>
          </a:p>
          <a:p>
            <a:r>
              <a:rPr lang="en-US" altLang="en-US" dirty="0"/>
              <a:t>What else is impacted by reserving…retro calculations, which are done immediately following the unit stat filing based on losses that are valued at the same time.  Also, collateral calculations are also impacted, especially at the point about 90 days pre-renewal.</a:t>
            </a:r>
          </a:p>
          <a:p>
            <a:endParaRPr lang="en-US" altLang="en-US" dirty="0"/>
          </a:p>
          <a:p>
            <a:r>
              <a:rPr lang="en-US" altLang="en-US" dirty="0"/>
              <a:t>Keep in mind, too, that while experience modifications and safety committee credits have less impact on the acceptability of loss sensitive accounts than on guaranteed cost clients, both of these are involved in the final expensing that a carrier offers to your loss sensitive clients. </a:t>
            </a:r>
          </a:p>
        </p:txBody>
      </p:sp>
      <p:sp>
        <p:nvSpPr>
          <p:cNvPr id="1157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6628EE20-C11B-4DAC-A7E7-DA0A81E7EC07}" type="slidenum">
              <a:rPr lang="en-US" altLang="en-US"/>
              <a:pPr/>
              <a:t>27</a:t>
            </a:fld>
            <a:endParaRPr lang="en-US"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89" tIns="46144" rIns="92289" bIns="46144"/>
          <a:lstStyle/>
          <a:p>
            <a:endParaRPr lang="en-US" altLang="en-US" dirty="0"/>
          </a:p>
          <a:p>
            <a:endParaRPr lang="en-US" altLang="en-US" dirty="0"/>
          </a:p>
        </p:txBody>
      </p:sp>
      <p:sp>
        <p:nvSpPr>
          <p:cNvPr id="116740" name="Slide Number Placeholder 3"/>
          <p:cNvSpPr txBox="1">
            <a:spLocks noGrp="1"/>
          </p:cNvSpPr>
          <p:nvPr/>
        </p:nvSpPr>
        <p:spPr bwMode="auto">
          <a:xfrm>
            <a:off x="3929380" y="8759190"/>
            <a:ext cx="3004820" cy="461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89" tIns="46144" rIns="92289" bIns="46144" anchor="b"/>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algn="r"/>
            <a:fld id="{1D7969CD-60B3-44D9-99E3-E638DCFC7BB4}" type="slidenum">
              <a:rPr lang="en-US" altLang="en-US" sz="1200"/>
              <a:pPr algn="r"/>
              <a:t>28</a:t>
            </a:fld>
            <a:endParaRPr lang="en-US" altLang="en-US" sz="1200"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89" tIns="46144" rIns="92289" bIns="46144"/>
          <a:lstStyle/>
          <a:p>
            <a:endParaRPr lang="en-US" altLang="en-US" dirty="0"/>
          </a:p>
        </p:txBody>
      </p:sp>
      <p:sp>
        <p:nvSpPr>
          <p:cNvPr id="117764" name="Slide Number Placeholder 3"/>
          <p:cNvSpPr txBox="1">
            <a:spLocks noGrp="1"/>
          </p:cNvSpPr>
          <p:nvPr/>
        </p:nvSpPr>
        <p:spPr bwMode="auto">
          <a:xfrm>
            <a:off x="3929380" y="8759190"/>
            <a:ext cx="3004820" cy="461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89" tIns="46144" rIns="92289" bIns="46144" anchor="b"/>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algn="r"/>
            <a:fld id="{2B4FD176-384E-4DA7-82AD-C02BE98CB00A}" type="slidenum">
              <a:rPr lang="en-US" altLang="en-US" sz="1200"/>
              <a:pPr algn="r"/>
              <a:t>29</a:t>
            </a:fld>
            <a:endParaRPr lang="en-US" altLang="en-US" sz="1200"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89" tIns="46144" rIns="92289" bIns="46144"/>
          <a:lstStyle/>
          <a:p>
            <a:endParaRPr lang="en-US" altLang="en-US" dirty="0"/>
          </a:p>
        </p:txBody>
      </p:sp>
      <p:sp>
        <p:nvSpPr>
          <p:cNvPr id="118788" name="Slide Number Placeholder 3"/>
          <p:cNvSpPr txBox="1">
            <a:spLocks noGrp="1"/>
          </p:cNvSpPr>
          <p:nvPr/>
        </p:nvSpPr>
        <p:spPr bwMode="auto">
          <a:xfrm>
            <a:off x="3929380" y="8759190"/>
            <a:ext cx="3004820" cy="461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89" tIns="46144" rIns="92289" bIns="46144" anchor="b"/>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algn="r"/>
            <a:fld id="{B64A15BE-DE68-4537-9846-54AAD7484EBC}" type="slidenum">
              <a:rPr lang="en-US" altLang="en-US" sz="1200"/>
              <a:pPr algn="r"/>
              <a:t>31</a:t>
            </a:fld>
            <a:endParaRPr lang="en-US" altLang="en-US" sz="1200"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89" tIns="46144" rIns="92289" bIns="46144"/>
          <a:lstStyle/>
          <a:p>
            <a:pPr>
              <a:lnSpc>
                <a:spcPct val="90000"/>
              </a:lnSpc>
            </a:pPr>
            <a:r>
              <a:rPr lang="en-US" altLang="en-US" dirty="0"/>
              <a:t>We’ll talk about the first item a little more in the following 2 slides but this is a very good tool to use to educate a client on their options and risks.</a:t>
            </a:r>
          </a:p>
          <a:p>
            <a:pPr>
              <a:lnSpc>
                <a:spcPct val="90000"/>
              </a:lnSpc>
            </a:pPr>
            <a:endParaRPr lang="en-US" altLang="en-US" dirty="0"/>
          </a:p>
          <a:p>
            <a:pPr>
              <a:lnSpc>
                <a:spcPct val="90000"/>
              </a:lnSpc>
            </a:pPr>
            <a:r>
              <a:rPr lang="en-US" altLang="en-US" dirty="0"/>
              <a:t>Premium deferral – not a true premium reduction as it does have to be paid.  In context with loss sensitive programs, sometimes repayment is delayed until the retrospective adjustment is calculated and sometimes it is billed at audit time.  Know when it comes due!!</a:t>
            </a:r>
          </a:p>
          <a:p>
            <a:pPr>
              <a:lnSpc>
                <a:spcPct val="90000"/>
              </a:lnSpc>
            </a:pPr>
            <a:endParaRPr lang="en-US" altLang="en-US" dirty="0"/>
          </a:p>
          <a:p>
            <a:pPr>
              <a:lnSpc>
                <a:spcPct val="90000"/>
              </a:lnSpc>
            </a:pPr>
            <a:r>
              <a:rPr lang="en-US" altLang="en-US" dirty="0"/>
              <a:t>LDF’s – Typically these are considered negative items due to concerns over experience or financial condition but there can be positive spins put to these which clients can understand.  Take the situation of an undisciplined client, nursing homes for example, which are always running tight to budgets.  What happens if the insured gets a large return the first year but losses develop for the second year??  What are the chances that the return premium was banked to await the following year’s results??</a:t>
            </a:r>
          </a:p>
          <a:p>
            <a:pPr>
              <a:lnSpc>
                <a:spcPct val="90000"/>
              </a:lnSpc>
            </a:pPr>
            <a:endParaRPr lang="en-US" altLang="en-US" dirty="0"/>
          </a:p>
          <a:p>
            <a:pPr>
              <a:lnSpc>
                <a:spcPct val="90000"/>
              </a:lnSpc>
            </a:pPr>
            <a:r>
              <a:rPr lang="en-US" altLang="en-US" dirty="0"/>
              <a:t>Prefund is our version of a working cash fund.  Looks like GC but with a twist.</a:t>
            </a:r>
          </a:p>
          <a:p>
            <a:endParaRPr lang="en-US" altLang="en-US" dirty="0"/>
          </a:p>
        </p:txBody>
      </p:sp>
      <p:sp>
        <p:nvSpPr>
          <p:cNvPr id="119812" name="Slide Number Placeholder 3"/>
          <p:cNvSpPr txBox="1">
            <a:spLocks noGrp="1"/>
          </p:cNvSpPr>
          <p:nvPr/>
        </p:nvSpPr>
        <p:spPr bwMode="auto">
          <a:xfrm>
            <a:off x="3929380" y="8759190"/>
            <a:ext cx="3004820" cy="461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89" tIns="46144" rIns="92289" bIns="46144" anchor="b"/>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algn="r"/>
            <a:fld id="{4F7A8321-0AD8-4B61-B7A6-F57A3FD98788}" type="slidenum">
              <a:rPr lang="en-US" altLang="en-US" sz="1200"/>
              <a:pPr algn="r"/>
              <a:t>32</a:t>
            </a:fld>
            <a:endParaRPr lang="en-US" alt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000" dirty="0"/>
              <a:t>These are sometimes called “cost plus” or “net cost” programs.  They are based initially on a complicated actuarial relationship between premium, expected losses and retrospective hazard groups that has lost value to most underwriters and agents.  Suffice it to say that large numbers, which is the basis for insurance, are used to predict what may happen in the future on a book of business basis.  </a:t>
            </a:r>
          </a:p>
          <a:p>
            <a:endParaRPr lang="en-US" altLang="en-US" sz="1000" dirty="0"/>
          </a:p>
          <a:p>
            <a:r>
              <a:rPr lang="en-US" altLang="en-US" sz="1000" dirty="0"/>
              <a:t>The insured has to be able to understand their risk obligation under the program and the fact that they are playing with their insurance dollar.  An initial premium is only a starting point for discussion purposes and the ultimate value of the decision will not be known for many months.</a:t>
            </a:r>
          </a:p>
          <a:p>
            <a:endParaRPr lang="en-US" altLang="en-US" sz="1000" dirty="0"/>
          </a:p>
          <a:p>
            <a:r>
              <a:rPr lang="en-US" altLang="en-US" sz="1000" dirty="0"/>
              <a:t>Most importantly, though, an insured must be READY to be loss sensitive.  They cannot simply look at the return and say “I want that” if they do not have the proper controls in place to make it a reality.  If you are the agent, you want to be the one to bring sanity to the discussion and make the client understand the risk they are about to take.</a:t>
            </a:r>
          </a:p>
          <a:p>
            <a:endParaRPr lang="en-US" altLang="en-US" sz="1000" dirty="0"/>
          </a:p>
          <a:p>
            <a:r>
              <a:rPr lang="en-US" altLang="en-US" sz="1000" dirty="0"/>
              <a:t>Historically, based on my experience, the account that is looking at the dollar savings without analyzing their readiness for loss sensitivity based on effective risk management plan implementation is a time bomb waiting to happen.  When the losses inevitably begin to catch up, loss sensitive can present significant cash flow issues.</a:t>
            </a:r>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D9828254-F25F-49AD-80A1-8F1C5C944FF6}" type="slidenum">
              <a:rPr lang="en-US" altLang="en-US"/>
              <a:pPr/>
              <a:t>4</a:t>
            </a:fld>
            <a:endParaRPr lang="en-US"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89" tIns="46144" rIns="92289" bIns="46144"/>
          <a:lstStyle/>
          <a:p>
            <a:r>
              <a:rPr lang="en-US" altLang="en-US" dirty="0"/>
              <a:t>This particular exhibit is a standard comparison of a deductible versus guaranteed cost for an account  I worked on in the past.  It had good controls overall with some rather intense automobile exposures.  The losses here are simply bands of losses that allow the insured to interpolate if they have their own mindset as to their loss forecast.  Underwriters’ loss forecasts are almost always significantly larger than a prospective client’s forecast and generally larger than the producer’s as well so this allows a wide range of assumptions to be examined and still be somewhat useful.  The Guaranteed Cost number is critical for this exhibit, though.  It too can be “stacked” if the underwriter misjudges the market’s perception of the account and sets the Guaranteed Cost number too high.  This can misrepresent the potential advantages of the programs being evaluated.</a:t>
            </a:r>
          </a:p>
          <a:p>
            <a:endParaRPr lang="en-US" altLang="en-US" dirty="0"/>
          </a:p>
        </p:txBody>
      </p:sp>
      <p:sp>
        <p:nvSpPr>
          <p:cNvPr id="120836" name="Slide Number Placeholder 3"/>
          <p:cNvSpPr txBox="1">
            <a:spLocks noGrp="1"/>
          </p:cNvSpPr>
          <p:nvPr/>
        </p:nvSpPr>
        <p:spPr bwMode="auto">
          <a:xfrm>
            <a:off x="3929380" y="8759190"/>
            <a:ext cx="3004820" cy="461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89" tIns="46144" rIns="92289" bIns="46144" anchor="b"/>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algn="r"/>
            <a:fld id="{564CA8DB-2711-48E5-8B7A-7C2B223571ED}" type="slidenum">
              <a:rPr lang="en-US" altLang="en-US" sz="1200"/>
              <a:pPr algn="r"/>
              <a:t>33</a:t>
            </a:fld>
            <a:endParaRPr lang="en-US" altLang="en-US" sz="1200"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89" tIns="46144" rIns="92289" bIns="46144"/>
          <a:lstStyle/>
          <a:p>
            <a:r>
              <a:rPr lang="en-US" altLang="en-US" dirty="0"/>
              <a:t>This example shows a much more refined approach.  This is an actual account I have worked on which compares the client’s loss experience within a 7 year window against a guaranteed cost program historically.  If you have been on the account for a number of years and have the information, this can be quite a telling display.  For example, on this particular account, the client sacrificed almost $900k over 7 years and elected to remain on guaranteed cost for the renewal.</a:t>
            </a:r>
          </a:p>
          <a:p>
            <a:endParaRPr lang="en-US" altLang="en-US" dirty="0"/>
          </a:p>
          <a:p>
            <a:r>
              <a:rPr lang="en-US" altLang="en-US" dirty="0"/>
              <a:t>If you do not show this kind of exhibit to your CFO, how do you think he/she will feel if a competing agent were to get the information needed to put this type of comparison together?  It has to be viewed as a self-defense mechanism for you to be able to explain that </a:t>
            </a:r>
            <a:r>
              <a:rPr lang="en-US" altLang="en-US" u="sng" dirty="0"/>
              <a:t>their</a:t>
            </a:r>
            <a:r>
              <a:rPr lang="en-US" altLang="en-US" dirty="0"/>
              <a:t> decisions cost them this money.  Did you recommend GC in spite of this??  If so, why??  There are very valid reasons to purchase Guaranteed Cost programs but fear of the upswing should only come into play if the client DOES NOT HAVE ADEQUATE CONTROLS.</a:t>
            </a:r>
          </a:p>
        </p:txBody>
      </p:sp>
      <p:sp>
        <p:nvSpPr>
          <p:cNvPr id="121860" name="Slide Number Placeholder 3"/>
          <p:cNvSpPr txBox="1">
            <a:spLocks noGrp="1"/>
          </p:cNvSpPr>
          <p:nvPr/>
        </p:nvSpPr>
        <p:spPr bwMode="auto">
          <a:xfrm>
            <a:off x="3929380" y="8759190"/>
            <a:ext cx="3004820" cy="461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89" tIns="46144" rIns="92289" bIns="46144" anchor="b"/>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algn="r"/>
            <a:fld id="{05CED3FF-1B8F-465A-BECB-A1E6D46B13BB}" type="slidenum">
              <a:rPr lang="en-US" altLang="en-US" sz="1200"/>
              <a:pPr algn="r"/>
              <a:t>34</a:t>
            </a:fld>
            <a:endParaRPr lang="en-US" altLang="en-US" sz="1200"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89" tIns="46144" rIns="92289" bIns="46144"/>
          <a:lstStyle/>
          <a:p>
            <a:pPr>
              <a:lnSpc>
                <a:spcPct val="90000"/>
              </a:lnSpc>
            </a:pPr>
            <a:r>
              <a:rPr lang="en-US" altLang="en-US" dirty="0"/>
              <a:t>Working early is always tough, I know it as well as you do.  Remember, though, planning and working ahead avoids rushes at the last minute which can contribute to a bad outcome or an unsatisfied client.  Use your ability to make multiple relationships at various levels.  You’ll stay in tune to more information and events.</a:t>
            </a:r>
          </a:p>
          <a:p>
            <a:pPr>
              <a:lnSpc>
                <a:spcPct val="90000"/>
              </a:lnSpc>
            </a:pPr>
            <a:endParaRPr lang="en-US" altLang="en-US" dirty="0"/>
          </a:p>
          <a:p>
            <a:pPr>
              <a:lnSpc>
                <a:spcPct val="90000"/>
              </a:lnSpc>
            </a:pPr>
            <a:r>
              <a:rPr lang="en-US" altLang="en-US" dirty="0"/>
              <a:t>Assuming is not a productive past time.  It may save immediate time but end up costing you an account in the long run.</a:t>
            </a:r>
          </a:p>
          <a:p>
            <a:pPr>
              <a:lnSpc>
                <a:spcPct val="90000"/>
              </a:lnSpc>
            </a:pPr>
            <a:endParaRPr lang="en-US" altLang="en-US" dirty="0"/>
          </a:p>
          <a:p>
            <a:pPr>
              <a:lnSpc>
                <a:spcPct val="90000"/>
              </a:lnSpc>
            </a:pPr>
            <a:r>
              <a:rPr lang="en-US" altLang="en-US" dirty="0"/>
              <a:t>Win / win / win - - how many times do we have to hear that???  But winning is a test of time.  Winners do not start out that way just because they want to; they work out, train, learn, experience, lose and then work harder.  </a:t>
            </a:r>
          </a:p>
          <a:p>
            <a:pPr>
              <a:lnSpc>
                <a:spcPct val="90000"/>
              </a:lnSpc>
            </a:pPr>
            <a:endParaRPr lang="en-US" altLang="en-US" dirty="0"/>
          </a:p>
          <a:p>
            <a:pPr>
              <a:lnSpc>
                <a:spcPct val="90000"/>
              </a:lnSpc>
            </a:pPr>
            <a:r>
              <a:rPr lang="en-US" altLang="en-US" dirty="0"/>
              <a:t>My wife likes to watch Gordon Ramsay and if there is one thing I have heard repeatedly, it’s “simplify the menu” if you want to be successful.  Insurance is much the same for most clients; too much to choose from and you risk them taking the familiar, the comfortable.  </a:t>
            </a:r>
          </a:p>
          <a:p>
            <a:endParaRPr lang="en-US" altLang="en-US" dirty="0"/>
          </a:p>
        </p:txBody>
      </p:sp>
      <p:sp>
        <p:nvSpPr>
          <p:cNvPr id="122884" name="Slide Number Placeholder 3"/>
          <p:cNvSpPr txBox="1">
            <a:spLocks noGrp="1"/>
          </p:cNvSpPr>
          <p:nvPr/>
        </p:nvSpPr>
        <p:spPr bwMode="auto">
          <a:xfrm>
            <a:off x="3929380" y="8759190"/>
            <a:ext cx="3004820" cy="461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89" tIns="46144" rIns="92289" bIns="46144" anchor="b"/>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algn="r"/>
            <a:fld id="{E498F69D-8D0D-41E2-BA5B-D6C8EACF72F5}" type="slidenum">
              <a:rPr lang="en-US" altLang="en-US" sz="1200"/>
              <a:pPr algn="r"/>
              <a:t>35</a:t>
            </a:fld>
            <a:endParaRPr lang="en-US" altLang="en-US" sz="1200"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Everything starts with basic premium development.  For example, all of PMA’s expensing is based on PMA rating regardless of whether we actually price into PMI, our lower rated company, or into MAICO, our higher rated company.</a:t>
            </a:r>
          </a:p>
          <a:p>
            <a:endParaRPr lang="en-US" altLang="en-US" dirty="0"/>
          </a:p>
          <a:p>
            <a:r>
              <a:rPr lang="en-US" altLang="en-US" dirty="0"/>
              <a:t>Loss handling fees are exactly that and we’ll discuss in more detail a little later.</a:t>
            </a:r>
          </a:p>
          <a:p>
            <a:endParaRPr lang="en-US" altLang="en-US" dirty="0"/>
          </a:p>
          <a:p>
            <a:r>
              <a:rPr lang="en-US" altLang="en-US" dirty="0"/>
              <a:t>Company expenses include a risk projection which is a true reflection of how comfortable we are as a company with the nature of the program relative to an insured’s controls and management.</a:t>
            </a:r>
          </a:p>
          <a:p>
            <a:endParaRPr lang="en-US" altLang="en-US" dirty="0"/>
          </a:p>
          <a:p>
            <a:r>
              <a:rPr lang="en-US" altLang="en-US" dirty="0"/>
              <a:t>Reimbursement methodologies vary depending on the type of product selected and the terms / conditions offered by the carrier.  Consider all of the terms / conditions and evaluate the relative benefits to the insured.  What might appear punitive at times might often work out to everyone’s benefit ultimately.</a:t>
            </a:r>
          </a:p>
        </p:txBody>
      </p:sp>
      <p:sp>
        <p:nvSpPr>
          <p:cNvPr id="931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AEA0C244-D735-47BF-BFE2-6A8002B41A8A}" type="slidenum">
              <a:rPr lang="en-US" altLang="en-US"/>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Everything starts with basic premium development.  For example, all of PMA’s expensing is based on PMA rating regardless of whether we actually price into PMI, our lower rated company, or into MAICO, our higher rated company.</a:t>
            </a:r>
          </a:p>
          <a:p>
            <a:endParaRPr lang="en-US" altLang="en-US" dirty="0"/>
          </a:p>
          <a:p>
            <a:r>
              <a:rPr lang="en-US" altLang="en-US" dirty="0"/>
              <a:t>Loss handling fees are exactly that and we’ll discuss in more detail a little later.</a:t>
            </a:r>
          </a:p>
          <a:p>
            <a:endParaRPr lang="en-US" altLang="en-US" dirty="0"/>
          </a:p>
          <a:p>
            <a:r>
              <a:rPr lang="en-US" altLang="en-US" dirty="0"/>
              <a:t>Company expenses include a risk projection which is a true reflection of how comfortable we are as a company with the nature of the program relative to an insured’s controls and management.</a:t>
            </a:r>
          </a:p>
          <a:p>
            <a:endParaRPr lang="en-US" altLang="en-US" dirty="0"/>
          </a:p>
          <a:p>
            <a:r>
              <a:rPr lang="en-US" altLang="en-US" dirty="0"/>
              <a:t>Reimbursement methodologies vary depending on the type of product selected and the terms / conditions offered by the carrier.  Consider all of the terms / conditions and evaluate the relative benefits to the insured.  What might appear punitive at times might often work out to everyone’s benefit ultimately.</a:t>
            </a:r>
          </a:p>
        </p:txBody>
      </p:sp>
      <p:sp>
        <p:nvSpPr>
          <p:cNvPr id="931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AEA0C244-D735-47BF-BFE2-6A8002B41A8A}" type="slidenum">
              <a:rPr lang="en-US" altLang="en-US"/>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en-US" dirty="0"/>
              <a:t>This should be the starting point to begin any analysis of an insurance program but is often a very brief step in smaller accounts.  Looking at an account that has had no losses in 5 years is different from having a loss forecast of “0”, and no account should have a “0” loss forecast if they are considering insurance.</a:t>
            </a:r>
          </a:p>
          <a:p>
            <a:pPr>
              <a:lnSpc>
                <a:spcPct val="90000"/>
              </a:lnSpc>
            </a:pPr>
            <a:endParaRPr lang="en-US" altLang="en-US" dirty="0"/>
          </a:p>
          <a:p>
            <a:pPr>
              <a:lnSpc>
                <a:spcPct val="90000"/>
              </a:lnSpc>
            </a:pPr>
            <a:r>
              <a:rPr lang="en-US" altLang="en-US" dirty="0"/>
              <a:t>Even guaranteed cost programs have to start at a presumption of an expected loss level.  Sometimes it uses a simple permissible loss ratio times standard premium, i.e. 61% of the standard premium.  Other times it takes an in-depth analysis on a relatively complicated spreadsheet to understand the impact of all of the moving parts.  </a:t>
            </a:r>
          </a:p>
          <a:p>
            <a:pPr>
              <a:lnSpc>
                <a:spcPct val="90000"/>
              </a:lnSpc>
            </a:pPr>
            <a:endParaRPr lang="en-US" altLang="en-US" dirty="0"/>
          </a:p>
          <a:p>
            <a:pPr>
              <a:lnSpc>
                <a:spcPct val="90000"/>
              </a:lnSpc>
            </a:pPr>
            <a:r>
              <a:rPr lang="en-US" altLang="en-US" dirty="0"/>
              <a:t>Loss sensitive programs are extremely sensitive to an accurate and realistic loss forecast in order to set the parameters for all of the remaining components within the program itself.  A significant portion of this is an allocation for an excess loss which will occur in time although not necessarily during the upcoming policy.  Every account has the possibility of an excess loss.  What we need to really evaluate is how likely is that loss to occur and how much of it do we want to anticipate under the upcoming policy.</a:t>
            </a:r>
          </a:p>
          <a:p>
            <a:pPr>
              <a:lnSpc>
                <a:spcPct val="90000"/>
              </a:lnSpc>
            </a:pPr>
            <a:endParaRPr lang="en-US" altLang="en-US" dirty="0"/>
          </a:p>
          <a:p>
            <a:pPr>
              <a:lnSpc>
                <a:spcPct val="90000"/>
              </a:lnSpc>
            </a:pPr>
            <a:r>
              <a:rPr lang="en-US" altLang="en-US" dirty="0"/>
              <a:t>In the “soft” market, this is an element that is heavily discounted in order to write business at suppressed rates.  Company expenses do not really change that much but the loss forecasting is sacrificed to provide price.</a:t>
            </a:r>
          </a:p>
        </p:txBody>
      </p:sp>
      <p:sp>
        <p:nvSpPr>
          <p:cNvPr id="962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9F82596E-9378-4EF0-BC38-9712644BA1FE}" type="slidenum">
              <a:rPr lang="en-US" altLang="en-US"/>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en-US" dirty="0"/>
              <a:t>Monthly invoices only apply if the program selected is a premium deferral program such as a paid loss program or deductible program.  Some carriers have incurred deductible programs which bill on the basis of incurred losses.  Most programs of this nature use paid losses and outline the amounts that the carrier is paying to the injured workers or plaintiffs under the insurance program.</a:t>
            </a:r>
          </a:p>
          <a:p>
            <a:pPr>
              <a:lnSpc>
                <a:spcPct val="90000"/>
              </a:lnSpc>
            </a:pPr>
            <a:endParaRPr lang="en-US" altLang="en-US" dirty="0"/>
          </a:p>
          <a:p>
            <a:pPr>
              <a:lnSpc>
                <a:spcPct val="90000"/>
              </a:lnSpc>
            </a:pPr>
            <a:r>
              <a:rPr lang="en-US" altLang="en-US" dirty="0"/>
              <a:t>Billings include loss handling charges (LHC) or loss conversion factors (LCF) and will highlight any individual loss based assessments that are being billed.</a:t>
            </a:r>
          </a:p>
          <a:p>
            <a:pPr>
              <a:lnSpc>
                <a:spcPct val="90000"/>
              </a:lnSpc>
            </a:pPr>
            <a:endParaRPr lang="en-US" altLang="en-US" dirty="0"/>
          </a:p>
          <a:p>
            <a:pPr>
              <a:lnSpc>
                <a:spcPct val="90000"/>
              </a:lnSpc>
            </a:pPr>
            <a:r>
              <a:rPr lang="en-US" altLang="en-US" dirty="0"/>
              <a:t>Sometimes carriers will recommend use of electronic fund transfers to pay the invoices.  Keep in mind that SEC regulations prohibit a carrier from collecting the claims handling fees using electronic fund transfer.  These fees will be paid by separate billing on an earned basis, by a flat fee or at an agreed upon rate per claim-with a claim count reconciliation at some point in time.  Use of the EFT speeds up reimbursement to the carrier and impacts the amount of cash escrow that the insured has to provide.</a:t>
            </a:r>
          </a:p>
        </p:txBody>
      </p:sp>
      <p:sp>
        <p:nvSpPr>
          <p:cNvPr id="972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1872763E-C3FB-4A2A-967A-04DC6C27580C}" type="slidenum">
              <a:rPr lang="en-US" altLang="en-US"/>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These are the actual company costs for the carrier’s claims department to accept, log in, assign, investigate, and settle claims that the insured reports.  Most often the approach taken for this is a percentage of loss which ranges from a low in the 6.5% range to upwards of 15% or 20%.  The impact of the loss handling charge is to funnel more of the program expense into a loss sensitive component.  Lower loss handling charges yield more expensive retro basics and deductible premiums than you see from higher loss handling charges.</a:t>
            </a:r>
          </a:p>
          <a:p>
            <a:endParaRPr lang="en-US" altLang="en-US" dirty="0"/>
          </a:p>
          <a:p>
            <a:r>
              <a:rPr lang="en-US" altLang="en-US" dirty="0"/>
              <a:t>Alternate approaches to the percentage of loss generally are evaluated as the customer increases in size and sophistication.  You may begin to see fee-per-claim approaches which emulate self-insurance methods.  Be careful of the manner in which the fee is based.  Know if it is life of claim (cradle to grave) or policy year or transaction based.  This approach normally provides rates that are reflective of the relative claims intensity, record only, medical only or indemnity, with increasing rate schedules.</a:t>
            </a:r>
          </a:p>
        </p:txBody>
      </p:sp>
      <p:sp>
        <p:nvSpPr>
          <p:cNvPr id="983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C6B0D398-A3ED-49C7-927F-D6B8B92A789B}" type="slidenum">
              <a:rPr lang="en-US" altLang="en-US"/>
              <a:pPr/>
              <a:t>9</a:t>
            </a:fld>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en-US" dirty="0"/>
              <a:t>Incurred loss programs are as they sound, based on incurreds, which is total estimated loss, paid and reserved.  Plans include various components which balance based on a variety of factors.  Standard components are listed.  Key point with this is that the insured loses premium discount.  Technically, the premium discount, which recognizes incremental cost savings to the carrier due to an increased premium income, is included in the calculation of the program’s basic premium / factor.</a:t>
            </a:r>
          </a:p>
          <a:p>
            <a:pPr>
              <a:lnSpc>
                <a:spcPct val="90000"/>
              </a:lnSpc>
            </a:pPr>
            <a:endParaRPr lang="en-US" altLang="en-US" dirty="0"/>
          </a:p>
          <a:p>
            <a:pPr>
              <a:lnSpc>
                <a:spcPct val="90000"/>
              </a:lnSpc>
            </a:pPr>
            <a:r>
              <a:rPr lang="en-US" altLang="en-US" dirty="0"/>
              <a:t>Standard valuation is 18 months but you may see variations to this within the market or on an individual risk due to specific conditions.  Let’s discuss some of them.</a:t>
            </a:r>
          </a:p>
          <a:p>
            <a:pPr>
              <a:lnSpc>
                <a:spcPct val="90000"/>
              </a:lnSpc>
            </a:pPr>
            <a:endParaRPr lang="en-US" altLang="en-US" dirty="0"/>
          </a:p>
          <a:p>
            <a:pPr>
              <a:lnSpc>
                <a:spcPct val="90000"/>
              </a:lnSpc>
            </a:pPr>
            <a:r>
              <a:rPr lang="en-US" altLang="en-US" dirty="0"/>
              <a:t>Revised calculation is done annually until all claims are closed or the maximum has been reached.</a:t>
            </a:r>
          </a:p>
        </p:txBody>
      </p:sp>
      <p:sp>
        <p:nvSpPr>
          <p:cNvPr id="993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50008" indent="-288465" eaLnBrk="0" hangingPunct="0">
              <a:defRPr>
                <a:solidFill>
                  <a:schemeClr val="tx1"/>
                </a:solidFill>
                <a:latin typeface="Arial" charset="0"/>
                <a:ea typeface="ＭＳ Ｐゴシック" charset="-128"/>
              </a:defRPr>
            </a:lvl2pPr>
            <a:lvl3pPr marL="1153859" indent="-230772" eaLnBrk="0" hangingPunct="0">
              <a:defRPr>
                <a:solidFill>
                  <a:schemeClr val="tx1"/>
                </a:solidFill>
                <a:latin typeface="Arial" charset="0"/>
                <a:ea typeface="ＭＳ Ｐゴシック" charset="-128"/>
              </a:defRPr>
            </a:lvl3pPr>
            <a:lvl4pPr marL="1615402" indent="-230772" eaLnBrk="0" hangingPunct="0">
              <a:defRPr>
                <a:solidFill>
                  <a:schemeClr val="tx1"/>
                </a:solidFill>
                <a:latin typeface="Arial" charset="0"/>
                <a:ea typeface="ＭＳ Ｐゴシック" charset="-128"/>
              </a:defRPr>
            </a:lvl4pPr>
            <a:lvl5pPr marL="2076945" indent="-230772" eaLnBrk="0" hangingPunct="0">
              <a:defRPr>
                <a:solidFill>
                  <a:schemeClr val="tx1"/>
                </a:solidFill>
                <a:latin typeface="Arial" charset="0"/>
                <a:ea typeface="ＭＳ Ｐゴシック" charset="-128"/>
              </a:defRPr>
            </a:lvl5pPr>
            <a:lvl6pPr marL="2538489" indent="-230772" defTabSz="461543" eaLnBrk="0" fontAlgn="base" hangingPunct="0">
              <a:spcBef>
                <a:spcPct val="0"/>
              </a:spcBef>
              <a:spcAft>
                <a:spcPct val="0"/>
              </a:spcAft>
              <a:defRPr>
                <a:solidFill>
                  <a:schemeClr val="tx1"/>
                </a:solidFill>
                <a:latin typeface="Arial" charset="0"/>
                <a:ea typeface="ＭＳ Ｐゴシック" charset="-128"/>
              </a:defRPr>
            </a:lvl6pPr>
            <a:lvl7pPr marL="3000032" indent="-230772" defTabSz="461543" eaLnBrk="0" fontAlgn="base" hangingPunct="0">
              <a:spcBef>
                <a:spcPct val="0"/>
              </a:spcBef>
              <a:spcAft>
                <a:spcPct val="0"/>
              </a:spcAft>
              <a:defRPr>
                <a:solidFill>
                  <a:schemeClr val="tx1"/>
                </a:solidFill>
                <a:latin typeface="Arial" charset="0"/>
                <a:ea typeface="ＭＳ Ｐゴシック" charset="-128"/>
              </a:defRPr>
            </a:lvl7pPr>
            <a:lvl8pPr marL="3461576" indent="-230772" defTabSz="461543" eaLnBrk="0" fontAlgn="base" hangingPunct="0">
              <a:spcBef>
                <a:spcPct val="0"/>
              </a:spcBef>
              <a:spcAft>
                <a:spcPct val="0"/>
              </a:spcAft>
              <a:defRPr>
                <a:solidFill>
                  <a:schemeClr val="tx1"/>
                </a:solidFill>
                <a:latin typeface="Arial" charset="0"/>
                <a:ea typeface="ＭＳ Ｐゴシック" charset="-128"/>
              </a:defRPr>
            </a:lvl8pPr>
            <a:lvl9pPr marL="3923119" indent="-230772" defTabSz="461543" eaLnBrk="0" fontAlgn="base" hangingPunct="0">
              <a:spcBef>
                <a:spcPct val="0"/>
              </a:spcBef>
              <a:spcAft>
                <a:spcPct val="0"/>
              </a:spcAft>
              <a:defRPr>
                <a:solidFill>
                  <a:schemeClr val="tx1"/>
                </a:solidFill>
                <a:latin typeface="Arial" charset="0"/>
                <a:ea typeface="ＭＳ Ｐゴシック" charset="-128"/>
              </a:defRPr>
            </a:lvl9pPr>
          </a:lstStyle>
          <a:p>
            <a:fld id="{A9358CF9-3F43-4B48-BC9A-36F7C652BE0C}" type="slidenum">
              <a:rPr lang="en-US" altLang="en-US"/>
              <a:pPr/>
              <a:t>10</a:t>
            </a:fld>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19" name="Picture 18"/>
          <p:cNvPicPr>
            <a:picLocks noChangeAspect="1"/>
          </p:cNvPicPr>
          <p:nvPr userDrawn="1"/>
        </p:nvPicPr>
        <p:blipFill>
          <a:blip r:embed="rId2"/>
          <a:stretch>
            <a:fillRect/>
          </a:stretch>
        </p:blipFill>
        <p:spPr>
          <a:xfrm>
            <a:off x="6337300" y="6207898"/>
            <a:ext cx="2324100" cy="292100"/>
          </a:xfrm>
          <a:prstGeom prst="rect">
            <a:avLst/>
          </a:prstGeom>
        </p:spPr>
      </p:pic>
      <p:pic>
        <p:nvPicPr>
          <p:cNvPr id="18" name="Picture 17"/>
          <p:cNvPicPr>
            <a:picLocks noChangeAspect="1"/>
          </p:cNvPicPr>
          <p:nvPr userDrawn="1"/>
        </p:nvPicPr>
        <p:blipFill>
          <a:blip r:embed="rId3"/>
          <a:stretch>
            <a:fillRect/>
          </a:stretch>
        </p:blipFill>
        <p:spPr>
          <a:xfrm>
            <a:off x="557784" y="347472"/>
            <a:ext cx="8102600" cy="736600"/>
          </a:xfrm>
          <a:prstGeom prst="rect">
            <a:avLst/>
          </a:prstGeom>
        </p:spPr>
      </p:pic>
      <p:sp>
        <p:nvSpPr>
          <p:cNvPr id="10" name="Rectangle 9"/>
          <p:cNvSpPr/>
          <p:nvPr userDrawn="1"/>
        </p:nvSpPr>
        <p:spPr>
          <a:xfrm>
            <a:off x="0" y="1822450"/>
            <a:ext cx="9144000" cy="1946275"/>
          </a:xfrm>
          <a:prstGeom prst="rect">
            <a:avLst/>
          </a:prstGeom>
          <a:gradFill>
            <a:gsLst>
              <a:gs pos="0">
                <a:srgbClr val="002A5B"/>
              </a:gs>
              <a:gs pos="100000">
                <a:srgbClr val="007DC3"/>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1750803"/>
            <a:ext cx="9144000" cy="55771"/>
          </a:xfrm>
          <a:prstGeom prst="rect">
            <a:avLst/>
          </a:prstGeom>
          <a:gradFill flip="none" rotWithShape="1">
            <a:gsLst>
              <a:gs pos="100000">
                <a:srgbClr val="5B6A75"/>
              </a:gs>
              <a:gs pos="0">
                <a:srgbClr val="96A0AA"/>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sp>
        <p:nvSpPr>
          <p:cNvPr id="12" name="Rectangle 11"/>
          <p:cNvSpPr/>
          <p:nvPr userDrawn="1"/>
        </p:nvSpPr>
        <p:spPr>
          <a:xfrm>
            <a:off x="0" y="3789153"/>
            <a:ext cx="9144000" cy="55771"/>
          </a:xfrm>
          <a:prstGeom prst="rect">
            <a:avLst/>
          </a:prstGeom>
          <a:gradFill flip="none" rotWithShape="1">
            <a:gsLst>
              <a:gs pos="100000">
                <a:srgbClr val="5B6A75"/>
              </a:gs>
              <a:gs pos="0">
                <a:srgbClr val="96A0AA"/>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sp>
        <p:nvSpPr>
          <p:cNvPr id="13" name="Title 1"/>
          <p:cNvSpPr>
            <a:spLocks noGrp="1"/>
          </p:cNvSpPr>
          <p:nvPr>
            <p:ph type="ctrTitle" hasCustomPrompt="1"/>
          </p:nvPr>
        </p:nvSpPr>
        <p:spPr>
          <a:xfrm>
            <a:off x="1444341" y="2188034"/>
            <a:ext cx="7151255" cy="593205"/>
          </a:xfrm>
        </p:spPr>
        <p:txBody>
          <a:bodyPr lIns="0" rIns="0" anchor="t"/>
          <a:lstStyle>
            <a:lvl1pPr>
              <a:defRPr sz="3600" b="0">
                <a:solidFill>
                  <a:schemeClr val="bg1"/>
                </a:solidFill>
              </a:defRPr>
            </a:lvl1pPr>
          </a:lstStyle>
          <a:p>
            <a:r>
              <a:rPr lang="en-US" dirty="0"/>
              <a:t>Title of Presentation</a:t>
            </a:r>
          </a:p>
        </p:txBody>
      </p:sp>
      <p:sp>
        <p:nvSpPr>
          <p:cNvPr id="14" name="Subtitle 2"/>
          <p:cNvSpPr>
            <a:spLocks noGrp="1"/>
          </p:cNvSpPr>
          <p:nvPr>
            <p:ph type="subTitle" idx="1" hasCustomPrompt="1"/>
          </p:nvPr>
        </p:nvSpPr>
        <p:spPr>
          <a:xfrm>
            <a:off x="1444341" y="2788847"/>
            <a:ext cx="6450688" cy="418286"/>
          </a:xfrm>
          <a:prstGeom prst="rect">
            <a:avLst/>
          </a:prstGeom>
        </p:spPr>
        <p:txBody>
          <a:bodyPr lIns="0" rIns="0">
            <a:normAutofit/>
          </a:bodyPr>
          <a:lstStyle>
            <a:lvl1pPr marL="0" indent="0" algn="l">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Presentation (If Needed)</a:t>
            </a:r>
          </a:p>
        </p:txBody>
      </p:sp>
      <p:sp>
        <p:nvSpPr>
          <p:cNvPr id="15" name="Text Placeholder 5"/>
          <p:cNvSpPr>
            <a:spLocks noGrp="1"/>
          </p:cNvSpPr>
          <p:nvPr>
            <p:ph type="body" sz="quarter" idx="10" hasCustomPrompt="1"/>
          </p:nvPr>
        </p:nvSpPr>
        <p:spPr>
          <a:xfrm>
            <a:off x="1444341" y="4114419"/>
            <a:ext cx="7136488" cy="1802193"/>
          </a:xfrm>
          <a:prstGeom prst="rect">
            <a:avLst/>
          </a:prstGeom>
        </p:spPr>
        <p:txBody>
          <a:bodyPr lIns="0" rIns="0"/>
          <a:lstStyle/>
          <a:p>
            <a:pPr lvl="0"/>
            <a:r>
              <a:rPr lang="en-US" dirty="0"/>
              <a:t>Description</a:t>
            </a:r>
          </a:p>
          <a:p>
            <a:pPr lvl="0"/>
            <a:r>
              <a:rPr lang="en-US" dirty="0"/>
              <a:t>Description</a:t>
            </a:r>
          </a:p>
          <a:p>
            <a:pPr lvl="0"/>
            <a:r>
              <a:rPr lang="en-US" dirty="0"/>
              <a:t>Date of Presentation</a:t>
            </a:r>
          </a:p>
        </p:txBody>
      </p:sp>
      <p:sp>
        <p:nvSpPr>
          <p:cNvPr id="16" name="Text Placeholder 9"/>
          <p:cNvSpPr>
            <a:spLocks noGrp="1"/>
          </p:cNvSpPr>
          <p:nvPr>
            <p:ph type="body" sz="quarter" idx="11" hasCustomPrompt="1"/>
          </p:nvPr>
        </p:nvSpPr>
        <p:spPr>
          <a:xfrm>
            <a:off x="1444341" y="1093356"/>
            <a:ext cx="4078288" cy="427038"/>
          </a:xfrm>
        </p:spPr>
        <p:txBody>
          <a:bodyPr lIns="0" rIns="0">
            <a:normAutofit/>
          </a:bodyPr>
          <a:lstStyle>
            <a:lvl1pPr>
              <a:defRPr sz="1650">
                <a:solidFill>
                  <a:schemeClr val="accent1"/>
                </a:solidFill>
                <a:latin typeface="Times"/>
                <a:cs typeface="Times"/>
              </a:defRPr>
            </a:lvl1pPr>
          </a:lstStyle>
          <a:p>
            <a:pPr lvl="0"/>
            <a:r>
              <a:rPr lang="en-US" dirty="0"/>
              <a:t>Optional Tagline</a:t>
            </a:r>
          </a:p>
        </p:txBody>
      </p:sp>
    </p:spTree>
    <p:extLst>
      <p:ext uri="{BB962C8B-B14F-4D97-AF65-F5344CB8AC3E}">
        <p14:creationId xmlns:p14="http://schemas.microsoft.com/office/powerpoint/2010/main" val="282004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2157128324"/>
      </p:ext>
    </p:extLst>
  </p:cSld>
  <p:clrMapOvr>
    <a:masterClrMapping/>
  </p:clrMapOvr>
  <p:transition spd="slow">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1267240260"/>
      </p:ext>
    </p:extLst>
  </p:cSld>
  <p:clrMapOvr>
    <a:masterClrMapping/>
  </p:clrMapOvr>
  <p:transition spd="slow">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32"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33"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34"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35" name="TextBox 34"/>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36"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37" name="Straight Connector 36"/>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38" name="Picture 37"/>
          <p:cNvPicPr>
            <a:picLocks noChangeAspect="1"/>
          </p:cNvPicPr>
          <p:nvPr userDrawn="1"/>
        </p:nvPicPr>
        <p:blipFill>
          <a:blip r:embed="rId2"/>
          <a:stretch>
            <a:fillRect/>
          </a:stretch>
        </p:blipFill>
        <p:spPr>
          <a:xfrm>
            <a:off x="516156" y="5889239"/>
            <a:ext cx="8178800" cy="317500"/>
          </a:xfrm>
          <a:prstGeom prst="rect">
            <a:avLst/>
          </a:prstGeom>
        </p:spPr>
      </p:pic>
      <p:sp>
        <p:nvSpPr>
          <p:cNvPr id="39"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171599479"/>
      </p:ext>
    </p:extLst>
  </p:cSld>
  <p:clrMapOvr>
    <a:masterClrMapping/>
  </p:clrMapOvr>
  <p:transition spd="slow">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16"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17"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18"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9" name="TextBox 18"/>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20"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1" name="Straight Connector 20"/>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22" name="Picture 21"/>
          <p:cNvPicPr>
            <a:picLocks noChangeAspect="1"/>
          </p:cNvPicPr>
          <p:nvPr userDrawn="1"/>
        </p:nvPicPr>
        <p:blipFill>
          <a:blip r:embed="rId2"/>
          <a:stretch>
            <a:fillRect/>
          </a:stretch>
        </p:blipFill>
        <p:spPr>
          <a:xfrm>
            <a:off x="516156" y="5889239"/>
            <a:ext cx="8178800" cy="317500"/>
          </a:xfrm>
          <a:prstGeom prst="rect">
            <a:avLst/>
          </a:prstGeom>
        </p:spPr>
      </p:pic>
      <p:sp>
        <p:nvSpPr>
          <p:cNvPr id="23"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2498184565"/>
      </p:ext>
    </p:extLst>
  </p:cSld>
  <p:clrMapOvr>
    <a:masterClrMapping/>
  </p:clrMapOvr>
  <p:transition spd="slow">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1414332637"/>
      </p:ext>
    </p:extLst>
  </p:cSld>
  <p:clrMapOvr>
    <a:masterClrMapping/>
  </p:clrMapOvr>
  <p:transition spd="slow">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1125016132"/>
      </p:ext>
    </p:extLst>
  </p:cSld>
  <p:clrMapOvr>
    <a:masterClrMapping/>
  </p:clrMapOvr>
  <p:transition spd="slow">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1224430736"/>
      </p:ext>
    </p:extLst>
  </p:cSld>
  <p:clrMapOvr>
    <a:masterClrMapping/>
  </p:clrMapOvr>
  <p:transition spd="slow">
    <p:rand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518118351"/>
      </p:ext>
    </p:extLst>
  </p:cSld>
  <p:clrMapOvr>
    <a:masterClrMapping/>
  </p:clrMapOvr>
  <p:transition spd="slow">
    <p:rand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7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2090461228"/>
      </p:ext>
    </p:extLst>
  </p:cSld>
  <p:clrMapOvr>
    <a:masterClrMapping/>
  </p:clrMapOvr>
  <p:transition spd="slow">
    <p:rand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3373003405"/>
      </p:ext>
    </p:extLst>
  </p:cSld>
  <p:clrMapOvr>
    <a:masterClrMapping/>
  </p:clrMapOvr>
  <p:transition spd="slow">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pic>
        <p:nvPicPr>
          <p:cNvPr id="19" name="Picture 18"/>
          <p:cNvPicPr>
            <a:picLocks noChangeAspect="1"/>
          </p:cNvPicPr>
          <p:nvPr userDrawn="1"/>
        </p:nvPicPr>
        <p:blipFill>
          <a:blip r:embed="rId2"/>
          <a:stretch>
            <a:fillRect/>
          </a:stretch>
        </p:blipFill>
        <p:spPr>
          <a:xfrm>
            <a:off x="6337300" y="6207898"/>
            <a:ext cx="2324100" cy="292100"/>
          </a:xfrm>
          <a:prstGeom prst="rect">
            <a:avLst/>
          </a:prstGeom>
        </p:spPr>
      </p:pic>
      <p:pic>
        <p:nvPicPr>
          <p:cNvPr id="18" name="Picture 17"/>
          <p:cNvPicPr>
            <a:picLocks noChangeAspect="1"/>
          </p:cNvPicPr>
          <p:nvPr userDrawn="1"/>
        </p:nvPicPr>
        <p:blipFill>
          <a:blip r:embed="rId3"/>
          <a:stretch>
            <a:fillRect/>
          </a:stretch>
        </p:blipFill>
        <p:spPr>
          <a:xfrm>
            <a:off x="557784" y="347472"/>
            <a:ext cx="8102600" cy="736600"/>
          </a:xfrm>
          <a:prstGeom prst="rect">
            <a:avLst/>
          </a:prstGeom>
        </p:spPr>
      </p:pic>
      <p:sp>
        <p:nvSpPr>
          <p:cNvPr id="10" name="Rectangle 9"/>
          <p:cNvSpPr/>
          <p:nvPr userDrawn="1"/>
        </p:nvSpPr>
        <p:spPr>
          <a:xfrm>
            <a:off x="0" y="1822450"/>
            <a:ext cx="9144000" cy="1946275"/>
          </a:xfrm>
          <a:prstGeom prst="rect">
            <a:avLst/>
          </a:prstGeom>
          <a:gradFill>
            <a:gsLst>
              <a:gs pos="0">
                <a:srgbClr val="002A5B"/>
              </a:gs>
              <a:gs pos="100000">
                <a:srgbClr val="007DC3"/>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1750803"/>
            <a:ext cx="9144000" cy="55771"/>
          </a:xfrm>
          <a:prstGeom prst="rect">
            <a:avLst/>
          </a:prstGeom>
          <a:gradFill flip="none" rotWithShape="1">
            <a:gsLst>
              <a:gs pos="100000">
                <a:srgbClr val="5B6A75"/>
              </a:gs>
              <a:gs pos="0">
                <a:srgbClr val="96A0AA"/>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sp>
        <p:nvSpPr>
          <p:cNvPr id="12" name="Rectangle 11"/>
          <p:cNvSpPr/>
          <p:nvPr userDrawn="1"/>
        </p:nvSpPr>
        <p:spPr>
          <a:xfrm>
            <a:off x="0" y="3789153"/>
            <a:ext cx="9144000" cy="55771"/>
          </a:xfrm>
          <a:prstGeom prst="rect">
            <a:avLst/>
          </a:prstGeom>
          <a:gradFill flip="none" rotWithShape="1">
            <a:gsLst>
              <a:gs pos="100000">
                <a:srgbClr val="5B6A75"/>
              </a:gs>
              <a:gs pos="0">
                <a:srgbClr val="96A0AA"/>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sp>
        <p:nvSpPr>
          <p:cNvPr id="13" name="Title 1"/>
          <p:cNvSpPr>
            <a:spLocks noGrp="1"/>
          </p:cNvSpPr>
          <p:nvPr>
            <p:ph type="ctrTitle" hasCustomPrompt="1"/>
          </p:nvPr>
        </p:nvSpPr>
        <p:spPr>
          <a:xfrm>
            <a:off x="1444341" y="2188034"/>
            <a:ext cx="7151255" cy="593205"/>
          </a:xfrm>
        </p:spPr>
        <p:txBody>
          <a:bodyPr lIns="0" rIns="0" anchor="t"/>
          <a:lstStyle>
            <a:lvl1pPr>
              <a:defRPr sz="3600" b="0">
                <a:solidFill>
                  <a:schemeClr val="bg1"/>
                </a:solidFill>
              </a:defRPr>
            </a:lvl1pPr>
          </a:lstStyle>
          <a:p>
            <a:r>
              <a:rPr lang="en-US" dirty="0"/>
              <a:t>Title of Presentation</a:t>
            </a:r>
          </a:p>
        </p:txBody>
      </p:sp>
      <p:sp>
        <p:nvSpPr>
          <p:cNvPr id="14" name="Subtitle 2"/>
          <p:cNvSpPr>
            <a:spLocks noGrp="1"/>
          </p:cNvSpPr>
          <p:nvPr>
            <p:ph type="subTitle" idx="1" hasCustomPrompt="1"/>
          </p:nvPr>
        </p:nvSpPr>
        <p:spPr>
          <a:xfrm>
            <a:off x="1444341" y="2788847"/>
            <a:ext cx="6450688" cy="418286"/>
          </a:xfrm>
          <a:prstGeom prst="rect">
            <a:avLst/>
          </a:prstGeom>
        </p:spPr>
        <p:txBody>
          <a:bodyPr lIns="0" rIns="0">
            <a:normAutofit/>
          </a:bodyPr>
          <a:lstStyle>
            <a:lvl1pPr marL="0" indent="0" algn="l">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Presentation (If Needed)</a:t>
            </a:r>
          </a:p>
        </p:txBody>
      </p:sp>
      <p:sp>
        <p:nvSpPr>
          <p:cNvPr id="15" name="Text Placeholder 5"/>
          <p:cNvSpPr>
            <a:spLocks noGrp="1"/>
          </p:cNvSpPr>
          <p:nvPr>
            <p:ph type="body" sz="quarter" idx="10" hasCustomPrompt="1"/>
          </p:nvPr>
        </p:nvSpPr>
        <p:spPr>
          <a:xfrm>
            <a:off x="1444341" y="4114419"/>
            <a:ext cx="7136488" cy="1802193"/>
          </a:xfrm>
          <a:prstGeom prst="rect">
            <a:avLst/>
          </a:prstGeom>
        </p:spPr>
        <p:txBody>
          <a:bodyPr lIns="0" rIns="0"/>
          <a:lstStyle/>
          <a:p>
            <a:pPr lvl="0"/>
            <a:r>
              <a:rPr lang="en-US" dirty="0"/>
              <a:t>Description</a:t>
            </a:r>
          </a:p>
          <a:p>
            <a:pPr lvl="0"/>
            <a:r>
              <a:rPr lang="en-US" dirty="0"/>
              <a:t>Description</a:t>
            </a:r>
          </a:p>
          <a:p>
            <a:pPr lvl="0"/>
            <a:r>
              <a:rPr lang="en-US" dirty="0"/>
              <a:t>Date of Presentation</a:t>
            </a:r>
          </a:p>
        </p:txBody>
      </p:sp>
    </p:spTree>
    <p:extLst>
      <p:ext uri="{BB962C8B-B14F-4D97-AF65-F5344CB8AC3E}">
        <p14:creationId xmlns:p14="http://schemas.microsoft.com/office/powerpoint/2010/main" val="19222117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2050959929"/>
      </p:ext>
    </p:extLst>
  </p:cSld>
  <p:clrMapOvr>
    <a:masterClrMapping/>
  </p:clrMapOvr>
  <p:transition spd="slow">
    <p:rand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0_Title and Conten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7"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8"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9" name="TextBox 8"/>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0"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1" name="Straight Connector 10"/>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userDrawn="1"/>
        </p:nvPicPr>
        <p:blipFill>
          <a:blip r:embed="rId2"/>
          <a:stretch>
            <a:fillRect/>
          </a:stretch>
        </p:blipFill>
        <p:spPr>
          <a:xfrm>
            <a:off x="516156" y="5889239"/>
            <a:ext cx="8178800" cy="317500"/>
          </a:xfrm>
          <a:prstGeom prst="rect">
            <a:avLst/>
          </a:prstGeom>
        </p:spPr>
      </p:pic>
      <p:sp>
        <p:nvSpPr>
          <p:cNvPr id="13"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90128273"/>
      </p:ext>
    </p:extLst>
  </p:cSld>
  <p:clrMapOvr>
    <a:masterClrMapping/>
  </p:clrMapOvr>
  <p:transition spd="slow">
    <p:rand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1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988336531"/>
      </p:ext>
    </p:extLst>
  </p:cSld>
  <p:clrMapOvr>
    <a:masterClrMapping/>
  </p:clrMapOvr>
  <p:transition spd="slow">
    <p:rand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2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24519427"/>
      </p:ext>
    </p:extLst>
  </p:cSld>
  <p:clrMapOvr>
    <a:masterClrMapping/>
  </p:clrMapOvr>
  <p:transition spd="slow">
    <p:random/>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3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2970938068"/>
      </p:ext>
    </p:extLst>
  </p:cSld>
  <p:clrMapOvr>
    <a:masterClrMapping/>
  </p:clrMapOvr>
  <p:transition spd="slow">
    <p:random/>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4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2382344349"/>
      </p:ext>
    </p:extLst>
  </p:cSld>
  <p:clrMapOvr>
    <a:masterClrMapping/>
  </p:clrMapOvr>
  <p:transition spd="slow">
    <p:random/>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5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2400872511"/>
      </p:ext>
    </p:extLst>
  </p:cSld>
  <p:clrMapOvr>
    <a:masterClrMapping/>
  </p:clrMapOvr>
  <p:transition spd="slow">
    <p:random/>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26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490034798"/>
      </p:ext>
    </p:extLst>
  </p:cSld>
  <p:clrMapOvr>
    <a:masterClrMapping/>
  </p:clrMapOvr>
  <p:transition spd="slow">
    <p:random/>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27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4051389990"/>
      </p:ext>
    </p:extLst>
  </p:cSld>
  <p:clrMapOvr>
    <a:masterClrMapping/>
  </p:clrMapOvr>
  <p:transition spd="slow">
    <p:random/>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28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2459973593"/>
      </p:ext>
    </p:extLst>
  </p:cSld>
  <p:clrMapOvr>
    <a:masterClrMapping/>
  </p:clrMapOvr>
  <p:transition spd="slow">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19" name="Picture 18"/>
          <p:cNvPicPr>
            <a:picLocks noChangeAspect="1"/>
          </p:cNvPicPr>
          <p:nvPr userDrawn="1"/>
        </p:nvPicPr>
        <p:blipFill>
          <a:blip r:embed="rId2"/>
          <a:stretch>
            <a:fillRect/>
          </a:stretch>
        </p:blipFill>
        <p:spPr>
          <a:xfrm>
            <a:off x="6337300" y="6207898"/>
            <a:ext cx="2324100" cy="292100"/>
          </a:xfrm>
          <a:prstGeom prst="rect">
            <a:avLst/>
          </a:prstGeom>
        </p:spPr>
      </p:pic>
      <p:sp>
        <p:nvSpPr>
          <p:cNvPr id="8" name="Rectangle 7"/>
          <p:cNvSpPr/>
          <p:nvPr userDrawn="1"/>
        </p:nvSpPr>
        <p:spPr>
          <a:xfrm>
            <a:off x="0" y="1750803"/>
            <a:ext cx="9144000" cy="55771"/>
          </a:xfrm>
          <a:prstGeom prst="rect">
            <a:avLst/>
          </a:prstGeom>
          <a:gradFill flip="none" rotWithShape="1">
            <a:gsLst>
              <a:gs pos="100000">
                <a:srgbClr val="5B6A75"/>
              </a:gs>
              <a:gs pos="0">
                <a:srgbClr val="96A0AA"/>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sp>
        <p:nvSpPr>
          <p:cNvPr id="9" name="Rectangle 8"/>
          <p:cNvSpPr/>
          <p:nvPr userDrawn="1"/>
        </p:nvSpPr>
        <p:spPr>
          <a:xfrm>
            <a:off x="0" y="3456432"/>
            <a:ext cx="9144000" cy="55771"/>
          </a:xfrm>
          <a:prstGeom prst="rect">
            <a:avLst/>
          </a:prstGeom>
          <a:gradFill flip="none" rotWithShape="1">
            <a:gsLst>
              <a:gs pos="100000">
                <a:srgbClr val="5B6A75"/>
              </a:gs>
              <a:gs pos="0">
                <a:srgbClr val="96A0AA"/>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sp>
        <p:nvSpPr>
          <p:cNvPr id="2" name="Title 1"/>
          <p:cNvSpPr>
            <a:spLocks noGrp="1"/>
          </p:cNvSpPr>
          <p:nvPr>
            <p:ph type="ctrTitle" hasCustomPrompt="1"/>
          </p:nvPr>
        </p:nvSpPr>
        <p:spPr>
          <a:xfrm>
            <a:off x="1444341" y="3712464"/>
            <a:ext cx="7151255" cy="593205"/>
          </a:xfrm>
        </p:spPr>
        <p:txBody>
          <a:bodyPr lIns="0" rIns="0" anchor="t"/>
          <a:lstStyle>
            <a:lvl1pPr>
              <a:defRPr sz="3600" b="0">
                <a:solidFill>
                  <a:srgbClr val="003087"/>
                </a:solidFill>
              </a:defRPr>
            </a:lvl1pPr>
          </a:lstStyle>
          <a:p>
            <a:r>
              <a:rPr lang="en-US" dirty="0"/>
              <a:t>Title of Presentation</a:t>
            </a:r>
          </a:p>
        </p:txBody>
      </p:sp>
      <p:sp>
        <p:nvSpPr>
          <p:cNvPr id="3" name="Subtitle 2"/>
          <p:cNvSpPr>
            <a:spLocks noGrp="1"/>
          </p:cNvSpPr>
          <p:nvPr>
            <p:ph type="subTitle" idx="1" hasCustomPrompt="1"/>
          </p:nvPr>
        </p:nvSpPr>
        <p:spPr>
          <a:xfrm>
            <a:off x="1444341" y="4312848"/>
            <a:ext cx="6450688" cy="418286"/>
          </a:xfrm>
          <a:prstGeom prst="rect">
            <a:avLst/>
          </a:prstGeom>
        </p:spPr>
        <p:txBody>
          <a:bodyPr lIns="0" rIns="0">
            <a:normAutofit/>
          </a:bodyPr>
          <a:lstStyle>
            <a:lvl1pPr marL="0" indent="0" algn="l">
              <a:buNone/>
              <a:defRPr sz="1800">
                <a:solidFill>
                  <a:srgbClr val="003087"/>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Presentation (If Needed)</a:t>
            </a:r>
          </a:p>
        </p:txBody>
      </p:sp>
      <p:sp>
        <p:nvSpPr>
          <p:cNvPr id="17" name="Text Placeholder 5"/>
          <p:cNvSpPr>
            <a:spLocks noGrp="1"/>
          </p:cNvSpPr>
          <p:nvPr>
            <p:ph type="body" sz="quarter" idx="10" hasCustomPrompt="1"/>
          </p:nvPr>
        </p:nvSpPr>
        <p:spPr>
          <a:xfrm>
            <a:off x="1444341" y="4946904"/>
            <a:ext cx="7136488" cy="944986"/>
          </a:xfrm>
          <a:prstGeom prst="rect">
            <a:avLst/>
          </a:prstGeom>
        </p:spPr>
        <p:txBody>
          <a:bodyPr lIns="0" rIns="0"/>
          <a:lstStyle/>
          <a:p>
            <a:pPr lvl="0"/>
            <a:r>
              <a:rPr lang="en-US" dirty="0"/>
              <a:t>Description</a:t>
            </a:r>
          </a:p>
          <a:p>
            <a:pPr lvl="0"/>
            <a:r>
              <a:rPr lang="en-US" dirty="0"/>
              <a:t>Description</a:t>
            </a:r>
          </a:p>
          <a:p>
            <a:pPr lvl="0"/>
            <a:r>
              <a:rPr lang="en-US" dirty="0"/>
              <a:t>Date of Presentation</a:t>
            </a:r>
          </a:p>
        </p:txBody>
      </p:sp>
      <p:pic>
        <p:nvPicPr>
          <p:cNvPr id="18" name="Picture 17"/>
          <p:cNvPicPr>
            <a:picLocks noChangeAspect="1"/>
          </p:cNvPicPr>
          <p:nvPr userDrawn="1"/>
        </p:nvPicPr>
        <p:blipFill>
          <a:blip r:embed="rId3"/>
          <a:stretch>
            <a:fillRect/>
          </a:stretch>
        </p:blipFill>
        <p:spPr>
          <a:xfrm>
            <a:off x="557784" y="347472"/>
            <a:ext cx="8102600" cy="736600"/>
          </a:xfrm>
          <a:prstGeom prst="rect">
            <a:avLst/>
          </a:prstGeom>
        </p:spPr>
      </p:pic>
      <p:pic>
        <p:nvPicPr>
          <p:cNvPr id="4" name="Picture 3" descr="pma-heade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1826104"/>
            <a:ext cx="9144000" cy="1610797"/>
          </a:xfrm>
          <a:prstGeom prst="rect">
            <a:avLst/>
          </a:prstGeom>
        </p:spPr>
      </p:pic>
    </p:spTree>
    <p:extLst>
      <p:ext uri="{BB962C8B-B14F-4D97-AF65-F5344CB8AC3E}">
        <p14:creationId xmlns:p14="http://schemas.microsoft.com/office/powerpoint/2010/main" val="25824860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9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3967970061"/>
      </p:ext>
    </p:extLst>
  </p:cSld>
  <p:clrMapOvr>
    <a:masterClrMapping/>
  </p:clrMapOvr>
  <p:transition spd="slow">
    <p:random/>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30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615054337"/>
      </p:ext>
    </p:extLst>
  </p:cSld>
  <p:clrMapOvr>
    <a:masterClrMapping/>
  </p:clrMapOvr>
  <p:transition spd="slow">
    <p:random/>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31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1774854882"/>
      </p:ext>
    </p:extLst>
  </p:cSld>
  <p:clrMapOvr>
    <a:masterClrMapping/>
  </p:clrMapOvr>
  <p:transition spd="slow">
    <p:random/>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32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815826323"/>
      </p:ext>
    </p:extLst>
  </p:cSld>
  <p:clrMapOvr>
    <a:masterClrMapping/>
  </p:clrMapOvr>
  <p:transition spd="slow">
    <p:random/>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33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331277286"/>
      </p:ext>
    </p:extLst>
  </p:cSld>
  <p:clrMapOvr>
    <a:masterClrMapping/>
  </p:clrMapOvr>
  <p:transition spd="slow">
    <p:random/>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34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675816865"/>
      </p:ext>
    </p:extLst>
  </p:cSld>
  <p:clrMapOvr>
    <a:masterClrMapping/>
  </p:clrMapOvr>
  <p:transition spd="slow">
    <p:random/>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35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2659705264"/>
      </p:ext>
    </p:extLst>
  </p:cSld>
  <p:clrMapOvr>
    <a:masterClrMapping/>
  </p:clrMapOvr>
  <p:transition spd="slow">
    <p:random/>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37_Title and Conten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7"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8"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9" name="TextBox 8"/>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0"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1" name="Straight Connector 10"/>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userDrawn="1"/>
        </p:nvPicPr>
        <p:blipFill>
          <a:blip r:embed="rId2"/>
          <a:stretch>
            <a:fillRect/>
          </a:stretch>
        </p:blipFill>
        <p:spPr>
          <a:xfrm>
            <a:off x="516156" y="5889239"/>
            <a:ext cx="8178800" cy="317500"/>
          </a:xfrm>
          <a:prstGeom prst="rect">
            <a:avLst/>
          </a:prstGeom>
        </p:spPr>
      </p:pic>
      <p:sp>
        <p:nvSpPr>
          <p:cNvPr id="13"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2629825708"/>
      </p:ext>
    </p:extLst>
  </p:cSld>
  <p:clrMapOvr>
    <a:masterClrMapping/>
  </p:clrMapOvr>
  <p:transition spd="slow">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1444752" y="2185416"/>
            <a:ext cx="7151255" cy="593205"/>
          </a:xfrm>
        </p:spPr>
        <p:txBody>
          <a:bodyPr lIns="0" rIns="0" anchor="t"/>
          <a:lstStyle>
            <a:lvl1pPr>
              <a:defRPr sz="3600" b="0">
                <a:solidFill>
                  <a:srgbClr val="003087"/>
                </a:solidFill>
              </a:defRPr>
            </a:lvl1pPr>
          </a:lstStyle>
          <a:p>
            <a:r>
              <a:rPr lang="en-US" dirty="0"/>
              <a:t>Title of Presentation</a:t>
            </a:r>
          </a:p>
        </p:txBody>
      </p:sp>
      <p:sp>
        <p:nvSpPr>
          <p:cNvPr id="11" name="Subtitle 2"/>
          <p:cNvSpPr>
            <a:spLocks noGrp="1"/>
          </p:cNvSpPr>
          <p:nvPr>
            <p:ph type="subTitle" idx="1" hasCustomPrompt="1"/>
          </p:nvPr>
        </p:nvSpPr>
        <p:spPr>
          <a:xfrm>
            <a:off x="1444752" y="2788857"/>
            <a:ext cx="6450688" cy="418286"/>
          </a:xfrm>
          <a:prstGeom prst="rect">
            <a:avLst/>
          </a:prstGeom>
        </p:spPr>
        <p:txBody>
          <a:bodyPr lIns="0" rIns="0">
            <a:normAutofit/>
          </a:bodyPr>
          <a:lstStyle>
            <a:lvl1pPr marL="0" indent="0" algn="l">
              <a:buNone/>
              <a:defRPr sz="1800">
                <a:solidFill>
                  <a:srgbClr val="003087"/>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Presentation (If Needed)</a:t>
            </a:r>
          </a:p>
        </p:txBody>
      </p:sp>
      <p:sp>
        <p:nvSpPr>
          <p:cNvPr id="14" name="Text Placeholder 5"/>
          <p:cNvSpPr>
            <a:spLocks noGrp="1"/>
          </p:cNvSpPr>
          <p:nvPr>
            <p:ph type="body" sz="quarter" idx="10" hasCustomPrompt="1"/>
          </p:nvPr>
        </p:nvSpPr>
        <p:spPr>
          <a:xfrm>
            <a:off x="1444752" y="4114419"/>
            <a:ext cx="7136488" cy="1802193"/>
          </a:xfrm>
          <a:prstGeom prst="rect">
            <a:avLst/>
          </a:prstGeom>
        </p:spPr>
        <p:txBody>
          <a:bodyPr lIns="0" rIns="0"/>
          <a:lstStyle>
            <a:lvl1pPr>
              <a:defRPr>
                <a:solidFill>
                  <a:srgbClr val="003087"/>
                </a:solidFill>
              </a:defRPr>
            </a:lvl1pPr>
          </a:lstStyle>
          <a:p>
            <a:pPr lvl="0"/>
            <a:r>
              <a:rPr lang="en-US" dirty="0"/>
              <a:t>Description</a:t>
            </a:r>
          </a:p>
          <a:p>
            <a:pPr lvl="0"/>
            <a:r>
              <a:rPr lang="en-US" dirty="0"/>
              <a:t>Description</a:t>
            </a:r>
          </a:p>
          <a:p>
            <a:pPr lvl="0"/>
            <a:r>
              <a:rPr lang="en-US" dirty="0"/>
              <a:t>Date of Presentation</a:t>
            </a:r>
          </a:p>
        </p:txBody>
      </p:sp>
      <p:pic>
        <p:nvPicPr>
          <p:cNvPr id="9" name="Picture 8"/>
          <p:cNvPicPr>
            <a:picLocks noChangeAspect="1"/>
          </p:cNvPicPr>
          <p:nvPr userDrawn="1"/>
        </p:nvPicPr>
        <p:blipFill>
          <a:blip r:embed="rId2"/>
          <a:stretch>
            <a:fillRect/>
          </a:stretch>
        </p:blipFill>
        <p:spPr>
          <a:xfrm>
            <a:off x="6337300" y="6207898"/>
            <a:ext cx="2324100" cy="292100"/>
          </a:xfrm>
          <a:prstGeom prst="rect">
            <a:avLst/>
          </a:prstGeom>
        </p:spPr>
      </p:pic>
      <p:pic>
        <p:nvPicPr>
          <p:cNvPr id="20" name="Picture 19"/>
          <p:cNvPicPr>
            <a:picLocks noChangeAspect="1"/>
          </p:cNvPicPr>
          <p:nvPr userDrawn="1"/>
        </p:nvPicPr>
        <p:blipFill>
          <a:blip r:embed="rId3"/>
          <a:stretch>
            <a:fillRect/>
          </a:stretch>
        </p:blipFill>
        <p:spPr>
          <a:xfrm>
            <a:off x="557784" y="347472"/>
            <a:ext cx="8102600" cy="736600"/>
          </a:xfrm>
          <a:prstGeom prst="rect">
            <a:avLst/>
          </a:prstGeom>
        </p:spPr>
      </p:pic>
    </p:spTree>
    <p:extLst>
      <p:ext uri="{BB962C8B-B14F-4D97-AF65-F5344CB8AC3E}">
        <p14:creationId xmlns:p14="http://schemas.microsoft.com/office/powerpoint/2010/main" val="3496213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6"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10"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2" name="TextBox 11"/>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2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6" name="Picture 15"/>
          <p:cNvPicPr>
            <a:picLocks noChangeAspect="1"/>
          </p:cNvPicPr>
          <p:nvPr userDrawn="1"/>
        </p:nvPicPr>
        <p:blipFill>
          <a:blip r:embed="rId2"/>
          <a:stretch>
            <a:fillRect/>
          </a:stretch>
        </p:blipFill>
        <p:spPr>
          <a:xfrm>
            <a:off x="516156" y="5889239"/>
            <a:ext cx="8178800" cy="317500"/>
          </a:xfrm>
          <a:prstGeom prst="rect">
            <a:avLst/>
          </a:prstGeom>
        </p:spPr>
      </p:pic>
      <p:sp>
        <p:nvSpPr>
          <p:cNvPr id="9"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1001664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7"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8"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9" name="TextBox 8"/>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0"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1" name="Straight Connector 10"/>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userDrawn="1"/>
        </p:nvPicPr>
        <p:blipFill>
          <a:blip r:embed="rId2"/>
          <a:stretch>
            <a:fillRect/>
          </a:stretch>
        </p:blipFill>
        <p:spPr>
          <a:xfrm>
            <a:off x="516156" y="5889239"/>
            <a:ext cx="8178800" cy="317500"/>
          </a:xfrm>
          <a:prstGeom prst="rect">
            <a:avLst/>
          </a:prstGeom>
        </p:spPr>
      </p:pic>
      <p:sp>
        <p:nvSpPr>
          <p:cNvPr id="13"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428140247"/>
      </p:ext>
    </p:extLst>
  </p:cSld>
  <p:clrMapOvr>
    <a:masterClrMapping/>
  </p:clrMapOvr>
  <p:transition spd="slow">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7"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8"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9" name="TextBox 8"/>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0"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1" name="Straight Connector 10"/>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userDrawn="1"/>
        </p:nvPicPr>
        <p:blipFill>
          <a:blip r:embed="rId2"/>
          <a:stretch>
            <a:fillRect/>
          </a:stretch>
        </p:blipFill>
        <p:spPr>
          <a:xfrm>
            <a:off x="516156" y="5889239"/>
            <a:ext cx="8178800" cy="317500"/>
          </a:xfrm>
          <a:prstGeom prst="rect">
            <a:avLst/>
          </a:prstGeom>
        </p:spPr>
      </p:pic>
      <p:sp>
        <p:nvSpPr>
          <p:cNvPr id="13"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1512983781"/>
      </p:ext>
    </p:extLst>
  </p:cSld>
  <p:clrMapOvr>
    <a:masterClrMapping/>
  </p:clrMapOvr>
  <p:transition spd="slow">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110573833"/>
      </p:ext>
    </p:extLst>
  </p:cSld>
  <p:clrMapOvr>
    <a:masterClrMapping/>
  </p:clrMapOvr>
  <p:transition spd="slow">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90794" y="283827"/>
            <a:ext cx="8229599" cy="237761"/>
          </a:xfrm>
        </p:spPr>
        <p:txBody>
          <a:bodyPr lIns="0" rIns="0"/>
          <a:lstStyle>
            <a:lvl1pPr>
              <a:defRPr>
                <a:solidFill>
                  <a:schemeClr val="tx2"/>
                </a:solidFill>
              </a:defRPr>
            </a:lvl1pPr>
          </a:lstStyle>
          <a:p>
            <a:r>
              <a:rPr lang="en-US" dirty="0"/>
              <a:t>Title of Slide</a:t>
            </a:r>
          </a:p>
        </p:txBody>
      </p:sp>
      <p:sp>
        <p:nvSpPr>
          <p:cNvPr id="8" name="Slide Number Placeholder 5"/>
          <p:cNvSpPr>
            <a:spLocks noGrp="1"/>
          </p:cNvSpPr>
          <p:nvPr>
            <p:ph type="sldNum" sz="quarter" idx="12"/>
          </p:nvPr>
        </p:nvSpPr>
        <p:spPr>
          <a:xfrm>
            <a:off x="6553200" y="6059051"/>
            <a:ext cx="2133600" cy="365125"/>
          </a:xfrm>
        </p:spPr>
        <p:txBody>
          <a:bodyPr/>
          <a:lstStyle>
            <a:lvl1pPr>
              <a:defRPr>
                <a:solidFill>
                  <a:srgbClr val="003087"/>
                </a:solidFill>
              </a:defRPr>
            </a:lvl1pPr>
          </a:lstStyle>
          <a:p>
            <a:fld id="{04AD00A3-FF80-0349-A94D-FDF759839189}" type="slidenum">
              <a:rPr lang="en-US" smtClean="0"/>
              <a:pPr/>
              <a:t>‹#›</a:t>
            </a:fld>
            <a:endParaRPr lang="en-US" dirty="0"/>
          </a:p>
        </p:txBody>
      </p:sp>
      <p:sp>
        <p:nvSpPr>
          <p:cNvPr id="9" name="Subtitle 2"/>
          <p:cNvSpPr>
            <a:spLocks noGrp="1"/>
          </p:cNvSpPr>
          <p:nvPr>
            <p:ph type="subTitle" idx="13" hasCustomPrompt="1"/>
          </p:nvPr>
        </p:nvSpPr>
        <p:spPr>
          <a:xfrm>
            <a:off x="490794" y="680742"/>
            <a:ext cx="7137400" cy="418286"/>
          </a:xfrm>
          <a:prstGeom prst="rect">
            <a:avLst/>
          </a:prstGeom>
        </p:spPr>
        <p:txBody>
          <a:bodyPr lIns="0" rIns="0">
            <a:normAutofit/>
          </a:bodyPr>
          <a:lstStyle>
            <a:lvl1pPr marL="0" indent="0" algn="l">
              <a:buNone/>
              <a:defRPr sz="1800" b="1" i="1"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of Slide (If Needed)</a:t>
            </a:r>
          </a:p>
        </p:txBody>
      </p:sp>
      <p:sp>
        <p:nvSpPr>
          <p:cNvPr id="10" name="TextBox 9"/>
          <p:cNvSpPr txBox="1"/>
          <p:nvPr userDrawn="1"/>
        </p:nvSpPr>
        <p:spPr>
          <a:xfrm>
            <a:off x="6560191" y="6327427"/>
            <a:ext cx="2126957" cy="307777"/>
          </a:xfrm>
          <a:prstGeom prst="rect">
            <a:avLst/>
          </a:prstGeom>
          <a:noFill/>
        </p:spPr>
        <p:txBody>
          <a:bodyPr wrap="square" rtlCol="0">
            <a:spAutoFit/>
          </a:bodyPr>
          <a:lstStyle/>
          <a:p>
            <a:pPr algn="r"/>
            <a:r>
              <a:rPr lang="en-US" sz="700" dirty="0">
                <a:solidFill>
                  <a:srgbClr val="003087"/>
                </a:solidFill>
                <a:latin typeface="Arial"/>
                <a:cs typeface="Arial"/>
              </a:rPr>
              <a:t>© 2016 PMA</a:t>
            </a:r>
            <a:r>
              <a:rPr lang="en-US" sz="700" baseline="0" dirty="0">
                <a:solidFill>
                  <a:srgbClr val="003087"/>
                </a:solidFill>
                <a:latin typeface="Arial"/>
                <a:cs typeface="Arial"/>
              </a:rPr>
              <a:t> COMPANIES</a:t>
            </a:r>
            <a:endParaRPr lang="en-US" sz="700" dirty="0">
              <a:solidFill>
                <a:srgbClr val="003087"/>
              </a:solidFill>
              <a:latin typeface="Arial"/>
              <a:cs typeface="Arial"/>
            </a:endParaRPr>
          </a:p>
          <a:p>
            <a:pPr algn="r"/>
            <a:r>
              <a:rPr lang="en-US" sz="700" dirty="0">
                <a:solidFill>
                  <a:srgbClr val="003087"/>
                </a:solidFill>
                <a:latin typeface="Arial"/>
                <a:cs typeface="Arial"/>
              </a:rPr>
              <a:t>All Rights Reserved.</a:t>
            </a:r>
          </a:p>
        </p:txBody>
      </p:sp>
      <p:sp>
        <p:nvSpPr>
          <p:cNvPr id="11" name="Text Placeholder 20"/>
          <p:cNvSpPr>
            <a:spLocks noGrp="1"/>
          </p:cNvSpPr>
          <p:nvPr>
            <p:ph type="body" sz="quarter" idx="14"/>
          </p:nvPr>
        </p:nvSpPr>
        <p:spPr>
          <a:xfrm>
            <a:off x="490794" y="1590675"/>
            <a:ext cx="8204201" cy="4535489"/>
          </a:xfrm>
        </p:spPr>
        <p:txBody>
          <a:bodyPr lIns="0" rIns="0"/>
          <a:lstStyle>
            <a:lvl1pPr marL="227013" indent="-227013">
              <a:buFont typeface="Arial" panose="020B0604020202020204" pitchFamily="34" charset="0"/>
              <a:buChar char="•"/>
              <a:defRPr/>
            </a:lvl1pPr>
            <a:lvl2pPr marL="687388" indent="-225425">
              <a:buFont typeface="Arial" panose="020B0604020202020204" pitchFamily="34" charset="0"/>
              <a:buChar char="‒"/>
              <a:defRPr/>
            </a:lvl2pPr>
            <a:lvl3pPr marL="1258888" indent="-227013">
              <a:buFont typeface="Arial" panose="020B0604020202020204" pitchFamily="34" charset="0"/>
              <a:buChar char="»"/>
              <a:defRPr/>
            </a:lvl3pPr>
            <a:lvl4pPr marL="1711325" indent="-227013">
              <a:buFont typeface="Arial" panose="020B0604020202020204" pitchFamily="34" charset="0"/>
              <a:buChar char="▪"/>
              <a:defRPr/>
            </a:lvl4pPr>
            <a:lvl5pPr marL="2173288" indent="-22701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a:off x="489769" y="629879"/>
            <a:ext cx="8177981"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516156" y="5889239"/>
            <a:ext cx="8178800" cy="317500"/>
          </a:xfrm>
          <a:prstGeom prst="rect">
            <a:avLst/>
          </a:prstGeom>
        </p:spPr>
      </p:pic>
      <p:sp>
        <p:nvSpPr>
          <p:cNvPr id="15" name="TextBox 1"/>
          <p:cNvSpPr txBox="1">
            <a:spLocks noChangeArrowheads="1"/>
          </p:cNvSpPr>
          <p:nvPr userDrawn="1"/>
        </p:nvSpPr>
        <p:spPr bwMode="auto">
          <a:xfrm>
            <a:off x="813733" y="6158302"/>
            <a:ext cx="6593746" cy="249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45720" bIns="45720" anchor="t" anchorCtr="0" upright="1">
            <a:noAutofit/>
          </a:bodyPr>
          <a:lstStyle/>
          <a:p>
            <a:pPr marL="0" marR="0" algn="l" fontAlgn="base">
              <a:spcBef>
                <a:spcPts val="0"/>
              </a:spcBef>
              <a:spcAft>
                <a:spcPts val="0"/>
              </a:spcAft>
            </a:pPr>
            <a:r>
              <a:rPr lang="en-US" sz="550" kern="1200" dirty="0">
                <a:solidFill>
                  <a:srgbClr val="798287"/>
                </a:solidFill>
                <a:effectLst/>
                <a:latin typeface="Arial"/>
                <a:ea typeface="MS PGothic"/>
                <a:cs typeface="Times New Roman"/>
              </a:rPr>
              <a:t>This presentation and the information set forth herein have been prepared by and is the property of PMA. You should not share, distribute, copy, republish, or reproduce any portion of this presentation without prior express written consent from PMA.</a:t>
            </a:r>
            <a:endParaRPr lang="en-US" sz="1200" dirty="0">
              <a:effectLst/>
              <a:latin typeface="Times New Roman"/>
              <a:ea typeface="Times New Roman"/>
            </a:endParaRPr>
          </a:p>
        </p:txBody>
      </p:sp>
    </p:spTree>
    <p:extLst>
      <p:ext uri="{BB962C8B-B14F-4D97-AF65-F5344CB8AC3E}">
        <p14:creationId xmlns:p14="http://schemas.microsoft.com/office/powerpoint/2010/main" val="3553250324"/>
      </p:ext>
    </p:extLst>
  </p:cSld>
  <p:clrMapOvr>
    <a:masterClrMapping/>
  </p:clrMapOvr>
  <p:transition spd="slow">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94340"/>
            <a:ext cx="8229599" cy="463917"/>
          </a:xfrm>
          <a:prstGeom prst="rect">
            <a:avLst/>
          </a:prstGeom>
        </p:spPr>
        <p:txBody>
          <a:bodyPr vert="horz" lIns="91440" tIns="45720" rIns="91440" bIns="45720" rtlCol="0" anchor="ctr">
            <a:noAutofit/>
          </a:bodyPr>
          <a:lstStyle/>
          <a:p>
            <a:r>
              <a:rPr lang="en-US" dirty="0"/>
              <a:t>Click to edit Master title style</a:t>
            </a:r>
          </a:p>
        </p:txBody>
      </p:sp>
      <p:sp>
        <p:nvSpPr>
          <p:cNvPr id="6" name="Slide Number Placeholder 5"/>
          <p:cNvSpPr>
            <a:spLocks noGrp="1"/>
          </p:cNvSpPr>
          <p:nvPr>
            <p:ph type="sldNum" sz="quarter" idx="4"/>
          </p:nvPr>
        </p:nvSpPr>
        <p:spPr>
          <a:xfrm>
            <a:off x="6553200" y="6126163"/>
            <a:ext cx="2133600" cy="365125"/>
          </a:xfrm>
          <a:prstGeom prst="rect">
            <a:avLst/>
          </a:prstGeom>
        </p:spPr>
        <p:txBody>
          <a:bodyPr vert="horz" lIns="91440" tIns="45720" rIns="91440" bIns="45720" rtlCol="0" anchor="ctr"/>
          <a:lstStyle>
            <a:lvl1pPr algn="r">
              <a:defRPr sz="800">
                <a:solidFill>
                  <a:srgbClr val="003087"/>
                </a:solidFill>
                <a:latin typeface="Arial"/>
                <a:cs typeface="Arial"/>
              </a:defRPr>
            </a:lvl1pPr>
          </a:lstStyle>
          <a:p>
            <a:fld id="{ADF544F9-E486-2E46-8E75-2532286B2DDD}" type="slidenum">
              <a:rPr lang="en-US" smtClean="0"/>
              <a:pPr/>
              <a:t>‹#›</a:t>
            </a:fld>
            <a:endParaRPr lang="en-US" dirty="0"/>
          </a:p>
        </p:txBody>
      </p:sp>
      <p:sp>
        <p:nvSpPr>
          <p:cNvPr id="29" name="Text Placeholder 28"/>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43286504"/>
      </p:ext>
    </p:extLst>
  </p:cSld>
  <p:clrMap bg1="lt1" tx1="dk1" bg2="lt2" tx2="dk2" accent1="accent1" accent2="accent2" accent3="accent3" accent4="accent4" accent5="accent5" accent6="accent6" hlink="hlink" folHlink="folHlink"/>
  <p:sldLayoutIdLst>
    <p:sldLayoutId id="2147483662" r:id="rId1"/>
    <p:sldLayoutId id="2147483664" r:id="rId2"/>
    <p:sldLayoutId id="2147483663" r:id="rId3"/>
    <p:sldLayoutId id="2147483661" r:id="rId4"/>
    <p:sldLayoutId id="2147483650" r:id="rId5"/>
    <p:sldLayoutId id="2147483668" r:id="rId6"/>
    <p:sldLayoutId id="2147483669" r:id="rId7"/>
    <p:sldLayoutId id="2147483670"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 id="2147483682" r:id="rId17"/>
    <p:sldLayoutId id="2147483683" r:id="rId18"/>
    <p:sldLayoutId id="2147483684" r:id="rId19"/>
    <p:sldLayoutId id="2147483685" r:id="rId20"/>
    <p:sldLayoutId id="2147483686" r:id="rId21"/>
    <p:sldLayoutId id="2147483687" r:id="rId22"/>
    <p:sldLayoutId id="2147483688" r:id="rId23"/>
    <p:sldLayoutId id="2147483689" r:id="rId24"/>
    <p:sldLayoutId id="2147483690" r:id="rId25"/>
    <p:sldLayoutId id="2147483691" r:id="rId26"/>
    <p:sldLayoutId id="2147483692" r:id="rId27"/>
    <p:sldLayoutId id="2147483693" r:id="rId28"/>
    <p:sldLayoutId id="2147483694" r:id="rId29"/>
    <p:sldLayoutId id="2147483695" r:id="rId30"/>
    <p:sldLayoutId id="2147483696" r:id="rId31"/>
    <p:sldLayoutId id="2147483697" r:id="rId32"/>
    <p:sldLayoutId id="2147483698" r:id="rId33"/>
    <p:sldLayoutId id="2147483699" r:id="rId34"/>
    <p:sldLayoutId id="2147483700" r:id="rId35"/>
    <p:sldLayoutId id="2147483701" r:id="rId36"/>
    <p:sldLayoutId id="2147483702" r:id="rId37"/>
  </p:sldLayoutIdLst>
  <p:hf hdr="0" ftr="0" dt="0"/>
  <p:txStyles>
    <p:titleStyle>
      <a:lvl1pPr algn="l" defTabSz="457200" rtl="0" eaLnBrk="1" latinLnBrk="0" hangingPunct="1">
        <a:spcBef>
          <a:spcPct val="0"/>
        </a:spcBef>
        <a:buNone/>
        <a:defRPr sz="2400" b="1" kern="1200">
          <a:solidFill>
            <a:srgbClr val="003087"/>
          </a:solidFill>
          <a:latin typeface="Arial"/>
          <a:ea typeface="+mj-ea"/>
          <a:cs typeface="Arial"/>
        </a:defRPr>
      </a:lvl1pPr>
    </p:titleStyle>
    <p:bodyStyle>
      <a:lvl1pPr marL="0" indent="0" algn="l" defTabSz="457200" rtl="0" eaLnBrk="1" latinLnBrk="0" hangingPunct="1">
        <a:spcBef>
          <a:spcPct val="20000"/>
        </a:spcBef>
        <a:spcAft>
          <a:spcPts val="0"/>
        </a:spcAft>
        <a:buFont typeface="Arial"/>
        <a:buNone/>
        <a:defRPr sz="1800" kern="1200">
          <a:solidFill>
            <a:srgbClr val="54585A"/>
          </a:solidFill>
          <a:latin typeface="Arial"/>
          <a:ea typeface="+mn-ea"/>
          <a:cs typeface="Arial"/>
        </a:defRPr>
      </a:lvl1pPr>
      <a:lvl2pPr marL="740664" indent="-146304" algn="l" defTabSz="457200" rtl="0" eaLnBrk="1" latinLnBrk="0" hangingPunct="1">
        <a:spcBef>
          <a:spcPct val="20000"/>
        </a:spcBef>
        <a:buFont typeface="Arial"/>
        <a:buChar char="•"/>
        <a:defRPr sz="1800" kern="1200" baseline="0">
          <a:solidFill>
            <a:srgbClr val="54585A"/>
          </a:solidFill>
          <a:latin typeface="Arial"/>
          <a:ea typeface="+mn-ea"/>
          <a:cs typeface="Arial"/>
        </a:defRPr>
      </a:lvl2pPr>
      <a:lvl3pPr marL="1143000" indent="-146304" algn="l" defTabSz="457200" rtl="0" eaLnBrk="1" latinLnBrk="0" hangingPunct="1">
        <a:spcBef>
          <a:spcPct val="20000"/>
        </a:spcBef>
        <a:buFont typeface="Arial"/>
        <a:buChar char="•"/>
        <a:defRPr sz="1400" kern="1200">
          <a:solidFill>
            <a:srgbClr val="54585A"/>
          </a:solidFill>
          <a:latin typeface="Arial"/>
          <a:ea typeface="+mn-ea"/>
          <a:cs typeface="Arial"/>
        </a:defRPr>
      </a:lvl3pPr>
      <a:lvl4pPr marL="1600200" indent="-146304" algn="l" defTabSz="457200" rtl="0" eaLnBrk="1" latinLnBrk="0" hangingPunct="1">
        <a:spcBef>
          <a:spcPct val="20000"/>
        </a:spcBef>
        <a:buFont typeface="Arial"/>
        <a:buChar char="•"/>
        <a:defRPr sz="1400" kern="1200">
          <a:solidFill>
            <a:srgbClr val="54585A"/>
          </a:solidFill>
          <a:latin typeface="Arial"/>
          <a:ea typeface="+mn-ea"/>
          <a:cs typeface="Arial"/>
        </a:defRPr>
      </a:lvl4pPr>
      <a:lvl5pPr marL="2057400" indent="-146304" algn="l" defTabSz="457200" rtl="0" eaLnBrk="1" latinLnBrk="0" hangingPunct="1">
        <a:spcBef>
          <a:spcPct val="20000"/>
        </a:spcBef>
        <a:buFont typeface="Arial"/>
        <a:buChar char="•"/>
        <a:defRPr sz="1200" kern="1200">
          <a:solidFill>
            <a:srgbClr val="54585A"/>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3.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34.xml"/></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1.xml"/><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6.xml"/></Relationships>
</file>

<file path=ppt/slides/_rels/slide3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3.xml"/><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normAutofit fontScale="70000" lnSpcReduction="20000"/>
          </a:bodyPr>
          <a:lstStyle/>
          <a:p>
            <a:r>
              <a:rPr lang="en-US" dirty="0"/>
              <a:t>Presented by:</a:t>
            </a:r>
          </a:p>
          <a:p>
            <a:endParaRPr lang="en-US" dirty="0"/>
          </a:p>
          <a:p>
            <a:r>
              <a:rPr lang="en-US" sz="1500" dirty="0">
                <a:solidFill>
                  <a:srgbClr val="003087"/>
                </a:solidFill>
              </a:rPr>
              <a:t>Mario Spina, CIC, AIC</a:t>
            </a:r>
          </a:p>
          <a:p>
            <a:r>
              <a:rPr lang="en-US" sz="1500" dirty="0"/>
              <a:t>Vice President; Southeast Regional Officer</a:t>
            </a:r>
          </a:p>
          <a:p>
            <a:endParaRPr lang="en-US" sz="1500" dirty="0">
              <a:solidFill>
                <a:srgbClr val="003087"/>
              </a:solidFill>
            </a:endParaRPr>
          </a:p>
          <a:p>
            <a:r>
              <a:rPr lang="en-US" sz="1500" dirty="0">
                <a:solidFill>
                  <a:srgbClr val="003087"/>
                </a:solidFill>
              </a:rPr>
              <a:t>Christopher Zimmer, MBA, CPCU, CIC, CRM</a:t>
            </a:r>
          </a:p>
          <a:p>
            <a:r>
              <a:rPr lang="en-US" sz="1500" dirty="0"/>
              <a:t>Southern Regional Risk Management Services</a:t>
            </a:r>
          </a:p>
          <a:p>
            <a:endParaRPr lang="en-US" dirty="0"/>
          </a:p>
          <a:p>
            <a:r>
              <a:rPr lang="en-US" dirty="0"/>
              <a:t>Date: 01/16/2020</a:t>
            </a:r>
          </a:p>
        </p:txBody>
      </p:sp>
      <p:sp>
        <p:nvSpPr>
          <p:cNvPr id="6" name="Title 1"/>
          <p:cNvSpPr txBox="1">
            <a:spLocks/>
          </p:cNvSpPr>
          <p:nvPr/>
        </p:nvSpPr>
        <p:spPr>
          <a:xfrm>
            <a:off x="1444341" y="2264234"/>
            <a:ext cx="7151255" cy="1059991"/>
          </a:xfrm>
          <a:prstGeom prst="rect">
            <a:avLst/>
          </a:prstGeom>
        </p:spPr>
        <p:txBody>
          <a:bodyPr vert="horz" lIns="0" tIns="45720" rIns="0" bIns="45720" rtlCol="0" anchor="t">
            <a:noAutofit/>
          </a:bodyPr>
          <a:lstStyle>
            <a:lvl1pPr algn="l" defTabSz="457200" rtl="0" eaLnBrk="1" latinLnBrk="0" hangingPunct="1">
              <a:spcBef>
                <a:spcPct val="0"/>
              </a:spcBef>
              <a:buNone/>
              <a:defRPr sz="3600" b="0" kern="1200">
                <a:solidFill>
                  <a:schemeClr val="bg1"/>
                </a:solidFill>
                <a:latin typeface="Arial"/>
                <a:ea typeface="+mj-ea"/>
                <a:cs typeface="Arial"/>
              </a:defRPr>
            </a:lvl1pPr>
          </a:lstStyle>
          <a:p>
            <a:r>
              <a:rPr lang="en-US" sz="3400" dirty="0"/>
              <a:t>Loss-sensitive Products and Processes</a:t>
            </a:r>
          </a:p>
        </p:txBody>
      </p:sp>
    </p:spTree>
    <p:extLst>
      <p:ext uri="{BB962C8B-B14F-4D97-AF65-F5344CB8AC3E}">
        <p14:creationId xmlns:p14="http://schemas.microsoft.com/office/powerpoint/2010/main" val="74956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Content Placeholder 2"/>
          <p:cNvSpPr>
            <a:spLocks noGrp="1"/>
          </p:cNvSpPr>
          <p:nvPr>
            <p:ph idx="4294967295"/>
          </p:nvPr>
        </p:nvSpPr>
        <p:spPr bwMode="auto">
          <a:xfrm>
            <a:off x="448733" y="1380067"/>
            <a:ext cx="8187267" cy="37745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Includes minimum, maximum, basic (company expense), loss conversion factor (or claim fee), tax multiplier</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Insured pays deposit premium as determined up-front </a:t>
            </a:r>
            <a:r>
              <a:rPr lang="en-US" altLang="en-US" sz="1600" dirty="0">
                <a:solidFill>
                  <a:schemeClr val="tx1"/>
                </a:solidFill>
              </a:rPr>
              <a:t>‒</a:t>
            </a:r>
            <a:r>
              <a:rPr lang="en-US" altLang="en-US" sz="1600" dirty="0">
                <a:solidFill>
                  <a:schemeClr val="tx1"/>
                </a:solidFill>
                <a:latin typeface="Arial" charset="0"/>
                <a:cs typeface="Arial" charset="0"/>
              </a:rPr>
              <a:t> </a:t>
            </a:r>
            <a:r>
              <a:rPr lang="en-US" altLang="en-US" sz="1600" u="sng" dirty="0">
                <a:solidFill>
                  <a:schemeClr val="tx1"/>
                </a:solidFill>
                <a:latin typeface="Arial" charset="0"/>
                <a:cs typeface="Arial" charset="0"/>
              </a:rPr>
              <a:t>no premium discount applies</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May include premium deferral component</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Retrospective adjustments begin based on actual INCURRED losses valued at 18 months following inception and annually thereafter</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Adjustments return premium to insured or bill additional premium to be paid to the carrier based on incurred losses</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10</a:t>
            </a:fld>
            <a:endParaRPr lang="en-US" dirty="0"/>
          </a:p>
        </p:txBody>
      </p:sp>
      <p:sp>
        <p:nvSpPr>
          <p:cNvPr id="2" name="Title 1"/>
          <p:cNvSpPr>
            <a:spLocks noGrp="1"/>
          </p:cNvSpPr>
          <p:nvPr>
            <p:ph type="title"/>
          </p:nvPr>
        </p:nvSpPr>
        <p:spPr/>
        <p:txBody>
          <a:bodyPr/>
          <a:lstStyle/>
          <a:p>
            <a:r>
              <a:rPr lang="en-US" b="0" dirty="0"/>
              <a:t>Incurred Loss Retrospective Rating Plan</a:t>
            </a:r>
          </a:p>
        </p:txBody>
      </p:sp>
    </p:spTree>
    <p:extLst>
      <p:ext uri="{BB962C8B-B14F-4D97-AF65-F5344CB8AC3E}">
        <p14:creationId xmlns:p14="http://schemas.microsoft.com/office/powerpoint/2010/main" val="3868294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4294967295"/>
          </p:nvPr>
        </p:nvSpPr>
        <p:spPr>
          <a:xfrm>
            <a:off x="465667" y="1380067"/>
            <a:ext cx="8170333" cy="3825346"/>
          </a:xfrm>
        </p:spPr>
        <p:txBody>
          <a:bodyPr vert="horz" wrap="square" lIns="91440" tIns="45720" rIns="91440" bIns="45720" numCol="1" anchor="t" anchorCtr="0" compatLnSpc="1">
            <a:prstTxWarp prst="textNoShape">
              <a:avLst/>
            </a:prstTxWarp>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Retro premium = </a:t>
            </a:r>
          </a:p>
          <a:p>
            <a:pPr marL="228600" indent="-228600" eaLnBrk="1" hangingPunct="1">
              <a:lnSpc>
                <a:spcPct val="130000"/>
              </a:lnSpc>
              <a:spcBef>
                <a:spcPct val="0"/>
              </a:spcBef>
              <a:buFont typeface="Arial" charset="0"/>
              <a:buNone/>
            </a:pPr>
            <a:r>
              <a:rPr lang="en-US" altLang="en-US" sz="1600" dirty="0">
                <a:solidFill>
                  <a:schemeClr val="tx1"/>
                </a:solidFill>
                <a:latin typeface="Arial" charset="0"/>
                <a:cs typeface="Arial" charset="0"/>
              </a:rPr>
              <a:t>		[Basic Premium + (Losses x LCF)] x Tax Multiplier</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Simpler Retrospective Rating Programs are based on factors expressed as a percentage of premium</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Sometimes parameters are expressed as rates per payroll (called RPP’s) or composite rates for the client’s ease</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No defined closure timeframe – adjustments continue until all claims are closed or the maximum has been reached on a paid claims basis</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11</a:t>
            </a:fld>
            <a:endParaRPr lang="en-US" dirty="0"/>
          </a:p>
        </p:txBody>
      </p:sp>
      <p:sp>
        <p:nvSpPr>
          <p:cNvPr id="2" name="Title 1"/>
          <p:cNvSpPr>
            <a:spLocks noGrp="1"/>
          </p:cNvSpPr>
          <p:nvPr>
            <p:ph type="title"/>
          </p:nvPr>
        </p:nvSpPr>
        <p:spPr/>
        <p:txBody>
          <a:bodyPr/>
          <a:lstStyle/>
          <a:p>
            <a:r>
              <a:rPr lang="en-US" b="0" dirty="0"/>
              <a:t>Retrospective Rating Formula</a:t>
            </a:r>
          </a:p>
        </p:txBody>
      </p:sp>
    </p:spTree>
    <p:extLst>
      <p:ext uri="{BB962C8B-B14F-4D97-AF65-F5344CB8AC3E}">
        <p14:creationId xmlns:p14="http://schemas.microsoft.com/office/powerpoint/2010/main" val="3747967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Content Placeholder 2"/>
          <p:cNvSpPr>
            <a:spLocks noGrp="1"/>
          </p:cNvSpPr>
          <p:nvPr>
            <p:ph idx="4294967295"/>
          </p:nvPr>
        </p:nvSpPr>
        <p:spPr bwMode="auto">
          <a:xfrm>
            <a:off x="457201" y="1371600"/>
            <a:ext cx="8178800" cy="3959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Includes deductible, aggregate, loss handling charge or loss conversion factor, collateral, escrow, monthly loss billing, pyramiding, etc.</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Premium collected includes carrier non-claims related expenses </a:t>
            </a:r>
            <a:r>
              <a:rPr lang="en-US" altLang="en-US" sz="1600" dirty="0">
                <a:solidFill>
                  <a:schemeClr val="tx1"/>
                </a:solidFill>
              </a:rPr>
              <a:t>‒</a:t>
            </a:r>
            <a:r>
              <a:rPr lang="en-US" altLang="en-US" sz="1600" dirty="0">
                <a:solidFill>
                  <a:schemeClr val="tx1"/>
                </a:solidFill>
                <a:latin typeface="Arial" charset="0"/>
                <a:cs typeface="Arial" charset="0"/>
              </a:rPr>
              <a:t> generally represents 20-35% of traditional standard  premium</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Attractive due to cash flow benefits</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Has a number of versions, standard paid loss, incurred loss, pre-fund or working cash fund depending on carrier</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12</a:t>
            </a:fld>
            <a:endParaRPr lang="en-US" dirty="0"/>
          </a:p>
        </p:txBody>
      </p:sp>
      <p:sp>
        <p:nvSpPr>
          <p:cNvPr id="2" name="Title 1"/>
          <p:cNvSpPr>
            <a:spLocks noGrp="1"/>
          </p:cNvSpPr>
          <p:nvPr>
            <p:ph type="title"/>
          </p:nvPr>
        </p:nvSpPr>
        <p:spPr/>
        <p:txBody>
          <a:bodyPr/>
          <a:lstStyle/>
          <a:p>
            <a:r>
              <a:rPr lang="en-US" b="0" dirty="0"/>
              <a:t>Large Deductible Plan</a:t>
            </a:r>
          </a:p>
        </p:txBody>
      </p:sp>
    </p:spTree>
    <p:extLst>
      <p:ext uri="{BB962C8B-B14F-4D97-AF65-F5344CB8AC3E}">
        <p14:creationId xmlns:p14="http://schemas.microsoft.com/office/powerpoint/2010/main" val="1042499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Content Placeholder 2"/>
          <p:cNvSpPr>
            <a:spLocks noGrp="1"/>
          </p:cNvSpPr>
          <p:nvPr>
            <p:ph idx="4294967295"/>
          </p:nvPr>
        </p:nvSpPr>
        <p:spPr>
          <a:xfrm>
            <a:off x="474133" y="1388533"/>
            <a:ext cx="8214255" cy="3526367"/>
          </a:xfrm>
        </p:spPr>
        <p:txBody>
          <a:bodyPr>
            <a:normAutofit/>
          </a:bodyPr>
          <a:lstStyle/>
          <a:p>
            <a:pPr marL="228600" indent="-228600" eaLnBrk="1" hangingPunct="1">
              <a:lnSpc>
                <a:spcPct val="130000"/>
              </a:lnSpc>
              <a:spcBef>
                <a:spcPts val="0"/>
              </a:spcBef>
              <a:buFontTx/>
              <a:buChar char="•"/>
              <a:defRPr/>
            </a:pPr>
            <a:r>
              <a:rPr lang="en-US" sz="1600" dirty="0">
                <a:solidFill>
                  <a:schemeClr val="tx1"/>
                </a:solidFill>
              </a:rPr>
              <a:t>Deductible premium</a:t>
            </a:r>
          </a:p>
          <a:p>
            <a:pPr marL="681037" lvl="2" indent="-342900" eaLnBrk="1" hangingPunct="1">
              <a:lnSpc>
                <a:spcPct val="130000"/>
              </a:lnSpc>
              <a:spcBef>
                <a:spcPts val="0"/>
              </a:spcBef>
              <a:buFont typeface="Arial" pitchFamily="34" charset="0"/>
              <a:buChar char="–"/>
              <a:defRPr/>
            </a:pPr>
            <a:r>
              <a:rPr lang="en-US" sz="1600" dirty="0">
                <a:solidFill>
                  <a:schemeClr val="tx1"/>
                </a:solidFill>
              </a:rPr>
              <a:t>Consists of carrier expenses, commission, per occurrence charge, aggregate charge, premium taxes, risk and profit charge, and an off-set for loss of investment income</a:t>
            </a:r>
          </a:p>
          <a:p>
            <a:pPr marL="681037" lvl="2" indent="-342900" eaLnBrk="1" hangingPunct="1">
              <a:lnSpc>
                <a:spcPct val="130000"/>
              </a:lnSpc>
              <a:spcBef>
                <a:spcPts val="0"/>
              </a:spcBef>
              <a:buFont typeface="Arial" pitchFamily="34" charset="0"/>
              <a:buChar char="–"/>
              <a:defRPr/>
            </a:pPr>
            <a:r>
              <a:rPr lang="en-US" sz="1600" dirty="0">
                <a:solidFill>
                  <a:schemeClr val="tx1"/>
                </a:solidFill>
              </a:rPr>
              <a:t>Non-subject premium (expense constant, terrorism and catastrophe premiums, assessments, surcharges) is in addition to the deductible premium</a:t>
            </a:r>
          </a:p>
          <a:p>
            <a:pPr marL="681037" lvl="2" indent="-342900" eaLnBrk="1" hangingPunct="1">
              <a:lnSpc>
                <a:spcPct val="130000"/>
              </a:lnSpc>
              <a:spcBef>
                <a:spcPts val="0"/>
              </a:spcBef>
              <a:buFont typeface="Arial" pitchFamily="34" charset="0"/>
              <a:buChar char="–"/>
              <a:defRPr/>
            </a:pPr>
            <a:r>
              <a:rPr lang="en-US" sz="1600" dirty="0">
                <a:solidFill>
                  <a:schemeClr val="tx1"/>
                </a:solidFill>
              </a:rPr>
              <a:t>Premium collected includes carrier non-claims related expenses – generally represents 20%-35% of the traditional guaranteed cost premium</a:t>
            </a:r>
          </a:p>
          <a:p>
            <a:pPr marL="682625" lvl="2" indent="-344488" eaLnBrk="1" hangingPunct="1">
              <a:lnSpc>
                <a:spcPct val="130000"/>
              </a:lnSpc>
              <a:spcBef>
                <a:spcPts val="0"/>
              </a:spcBef>
              <a:buFont typeface="Wingdings" pitchFamily="2" charset="2"/>
              <a:buNone/>
              <a:defRPr/>
            </a:pPr>
            <a:endParaRPr lang="en-US" sz="1600" dirty="0">
              <a:solidFill>
                <a:schemeClr val="tx1"/>
              </a:solidFill>
            </a:endParaRP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13</a:t>
            </a:fld>
            <a:endParaRPr lang="en-US" dirty="0"/>
          </a:p>
        </p:txBody>
      </p:sp>
      <p:sp>
        <p:nvSpPr>
          <p:cNvPr id="2" name="Title 1"/>
          <p:cNvSpPr>
            <a:spLocks noGrp="1"/>
          </p:cNvSpPr>
          <p:nvPr>
            <p:ph type="title"/>
          </p:nvPr>
        </p:nvSpPr>
        <p:spPr/>
        <p:txBody>
          <a:bodyPr/>
          <a:lstStyle/>
          <a:p>
            <a:r>
              <a:rPr lang="en-US" b="0" dirty="0"/>
              <a:t>Large Deductible Definitions</a:t>
            </a:r>
          </a:p>
        </p:txBody>
      </p:sp>
    </p:spTree>
    <p:extLst>
      <p:ext uri="{BB962C8B-B14F-4D97-AF65-F5344CB8AC3E}">
        <p14:creationId xmlns:p14="http://schemas.microsoft.com/office/powerpoint/2010/main" val="2102996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Content Placeholder 2"/>
          <p:cNvSpPr>
            <a:spLocks noGrp="1"/>
          </p:cNvSpPr>
          <p:nvPr>
            <p:ph idx="4294967295"/>
          </p:nvPr>
        </p:nvSpPr>
        <p:spPr bwMode="auto">
          <a:xfrm>
            <a:off x="504825" y="1380067"/>
            <a:ext cx="8071908" cy="387244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Deductible limit</a:t>
            </a:r>
          </a:p>
          <a:p>
            <a:pPr marL="682625" lvl="2" indent="-225425" eaLnBrk="1" hangingPunct="1">
              <a:lnSpc>
                <a:spcPct val="130000"/>
              </a:lnSpc>
              <a:spcBef>
                <a:spcPct val="0"/>
              </a:spcBef>
              <a:buFont typeface="Arial" charset="0"/>
              <a:buChar char="–"/>
            </a:pPr>
            <a:r>
              <a:rPr lang="en-US" altLang="en-US" sz="1600" dirty="0">
                <a:solidFill>
                  <a:schemeClr val="tx1"/>
                </a:solidFill>
                <a:latin typeface="Arial" charset="0"/>
                <a:cs typeface="Arial" charset="0"/>
              </a:rPr>
              <a:t>The maximum loss the insured is responsible for paying for any one claim</a:t>
            </a:r>
          </a:p>
          <a:p>
            <a:pPr marL="682625" lvl="2" indent="-225425" eaLnBrk="1" hangingPunct="1">
              <a:lnSpc>
                <a:spcPct val="130000"/>
              </a:lnSpc>
              <a:spcBef>
                <a:spcPct val="0"/>
              </a:spcBef>
              <a:buFont typeface="Arial" charset="0"/>
              <a:buChar char="–"/>
            </a:pPr>
            <a:r>
              <a:rPr lang="en-US" altLang="en-US" sz="1600" dirty="0">
                <a:solidFill>
                  <a:schemeClr val="tx1"/>
                </a:solidFill>
                <a:latin typeface="Arial" charset="0"/>
                <a:cs typeface="Arial" charset="0"/>
              </a:rPr>
              <a:t>Can apply on a per claim or per occurrence basis which is useful for situations where multiple employees are injured in one event</a:t>
            </a:r>
          </a:p>
          <a:p>
            <a:pPr marL="682625" lvl="2" indent="-225425" eaLnBrk="1" hangingPunct="1">
              <a:lnSpc>
                <a:spcPct val="130000"/>
              </a:lnSpc>
              <a:spcBef>
                <a:spcPct val="0"/>
              </a:spcBef>
              <a:buFont typeface="Arial" charset="0"/>
              <a:buChar char="–"/>
            </a:pPr>
            <a:r>
              <a:rPr lang="en-US" altLang="en-US" sz="1600" dirty="0">
                <a:solidFill>
                  <a:schemeClr val="tx1"/>
                </a:solidFill>
                <a:latin typeface="Arial" charset="0"/>
                <a:cs typeface="Arial" charset="0"/>
              </a:rPr>
              <a:t>Allocated Loss Adjustment Expense (ALAE) is included as loss and is included within this limit</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14</a:t>
            </a:fld>
            <a:endParaRPr lang="en-US" dirty="0"/>
          </a:p>
        </p:txBody>
      </p:sp>
      <p:sp>
        <p:nvSpPr>
          <p:cNvPr id="2" name="Title 1"/>
          <p:cNvSpPr>
            <a:spLocks noGrp="1"/>
          </p:cNvSpPr>
          <p:nvPr>
            <p:ph type="title"/>
          </p:nvPr>
        </p:nvSpPr>
        <p:spPr/>
        <p:txBody>
          <a:bodyPr/>
          <a:lstStyle/>
          <a:p>
            <a:r>
              <a:rPr lang="en-US" b="0" dirty="0"/>
              <a:t>Large Deductible Definitions (Cont’d.)</a:t>
            </a:r>
          </a:p>
        </p:txBody>
      </p:sp>
    </p:spTree>
    <p:extLst>
      <p:ext uri="{BB962C8B-B14F-4D97-AF65-F5344CB8AC3E}">
        <p14:creationId xmlns:p14="http://schemas.microsoft.com/office/powerpoint/2010/main" val="2609714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Content Placeholder 2"/>
          <p:cNvSpPr>
            <a:spLocks noGrp="1"/>
          </p:cNvSpPr>
          <p:nvPr>
            <p:ph idx="4294967295"/>
          </p:nvPr>
        </p:nvSpPr>
        <p:spPr bwMode="auto">
          <a:xfrm>
            <a:off x="474134" y="1380067"/>
            <a:ext cx="8172980" cy="414760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Aggregate limit</a:t>
            </a:r>
          </a:p>
          <a:p>
            <a:pPr marL="679450" lvl="2" indent="-342900" eaLnBrk="1" hangingPunct="1">
              <a:lnSpc>
                <a:spcPct val="130000"/>
              </a:lnSpc>
              <a:spcBef>
                <a:spcPct val="0"/>
              </a:spcBef>
              <a:buFont typeface="Arial" charset="0"/>
              <a:buChar char="–"/>
            </a:pPr>
            <a:r>
              <a:rPr lang="en-US" altLang="en-US" sz="1600" dirty="0">
                <a:solidFill>
                  <a:schemeClr val="tx1"/>
                </a:solidFill>
                <a:latin typeface="Arial" charset="0"/>
                <a:cs typeface="Arial" charset="0"/>
              </a:rPr>
              <a:t>Represents the </a:t>
            </a:r>
            <a:r>
              <a:rPr lang="en-US" altLang="en-US" sz="1600" u="sng" dirty="0">
                <a:solidFill>
                  <a:schemeClr val="tx1"/>
                </a:solidFill>
                <a:latin typeface="Arial" charset="0"/>
                <a:cs typeface="Arial" charset="0"/>
              </a:rPr>
              <a:t>maximum</a:t>
            </a:r>
            <a:r>
              <a:rPr lang="en-US" altLang="en-US" sz="1600" dirty="0">
                <a:solidFill>
                  <a:schemeClr val="tx1"/>
                </a:solidFill>
                <a:latin typeface="Arial" charset="0"/>
                <a:cs typeface="Arial" charset="0"/>
              </a:rPr>
              <a:t> loss, including allocated loss adjustment expense, that the insured can pay under the plan regardless of the losses incurred during the policy term</a:t>
            </a:r>
          </a:p>
          <a:p>
            <a:pPr marL="679450" lvl="2" indent="-342900" eaLnBrk="1" hangingPunct="1">
              <a:lnSpc>
                <a:spcPct val="130000"/>
              </a:lnSpc>
              <a:spcBef>
                <a:spcPct val="0"/>
              </a:spcBef>
              <a:buFont typeface="Arial" charset="0"/>
              <a:buChar char="–"/>
            </a:pPr>
            <a:r>
              <a:rPr lang="en-US" altLang="en-US" sz="1600" dirty="0">
                <a:solidFill>
                  <a:schemeClr val="tx1"/>
                </a:solidFill>
                <a:latin typeface="Arial" charset="0"/>
                <a:cs typeface="Arial" charset="0"/>
              </a:rPr>
              <a:t>Non-subject premium (expense constant, terrorism and catastrophe premiums, assessments, surcharges) is in addition to the aggregate limit</a:t>
            </a:r>
          </a:p>
          <a:p>
            <a:pPr marL="679450" lvl="2" indent="-342900" eaLnBrk="1" hangingPunct="1">
              <a:lnSpc>
                <a:spcPct val="130000"/>
              </a:lnSpc>
              <a:spcBef>
                <a:spcPct val="0"/>
              </a:spcBef>
              <a:buFont typeface="Arial" charset="0"/>
              <a:buChar char="–"/>
            </a:pPr>
            <a:r>
              <a:rPr lang="en-US" altLang="en-US" sz="1600" dirty="0">
                <a:solidFill>
                  <a:schemeClr val="tx1"/>
                </a:solidFill>
                <a:latin typeface="Arial" charset="0"/>
                <a:cs typeface="Arial" charset="0"/>
              </a:rPr>
              <a:t>May be expressed as a dollar amount or converted to a rate per $100 payroll, making it adjustable at audit</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15</a:t>
            </a:fld>
            <a:endParaRPr lang="en-US" dirty="0"/>
          </a:p>
        </p:txBody>
      </p:sp>
      <p:sp>
        <p:nvSpPr>
          <p:cNvPr id="2" name="Title 1"/>
          <p:cNvSpPr>
            <a:spLocks noGrp="1"/>
          </p:cNvSpPr>
          <p:nvPr>
            <p:ph type="title"/>
          </p:nvPr>
        </p:nvSpPr>
        <p:spPr/>
        <p:txBody>
          <a:bodyPr/>
          <a:lstStyle/>
          <a:p>
            <a:r>
              <a:rPr lang="en-US" b="0" dirty="0"/>
              <a:t>Large Deductible Definitions (Cont’d.)</a:t>
            </a:r>
          </a:p>
        </p:txBody>
      </p:sp>
    </p:spTree>
    <p:extLst>
      <p:ext uri="{BB962C8B-B14F-4D97-AF65-F5344CB8AC3E}">
        <p14:creationId xmlns:p14="http://schemas.microsoft.com/office/powerpoint/2010/main" val="3209194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Content Placeholder 2"/>
          <p:cNvSpPr>
            <a:spLocks noGrp="1"/>
          </p:cNvSpPr>
          <p:nvPr>
            <p:ph idx="4294967295"/>
          </p:nvPr>
        </p:nvSpPr>
        <p:spPr bwMode="auto">
          <a:xfrm>
            <a:off x="465667" y="1363133"/>
            <a:ext cx="8202083" cy="36978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Collateral</a:t>
            </a:r>
          </a:p>
          <a:p>
            <a:pPr marL="679450" lvl="2" indent="-342900" eaLnBrk="1" hangingPunct="1">
              <a:lnSpc>
                <a:spcPct val="130000"/>
              </a:lnSpc>
              <a:spcBef>
                <a:spcPct val="0"/>
              </a:spcBef>
              <a:buFont typeface="Arial" charset="0"/>
              <a:buChar char="–"/>
            </a:pPr>
            <a:r>
              <a:rPr lang="en-US" altLang="en-US" sz="1600" dirty="0">
                <a:solidFill>
                  <a:schemeClr val="tx1"/>
                </a:solidFill>
                <a:latin typeface="Arial" charset="0"/>
                <a:cs typeface="Arial" charset="0"/>
              </a:rPr>
              <a:t>Serves as a </a:t>
            </a:r>
            <a:r>
              <a:rPr lang="en-US" altLang="en-US" sz="1600" u="sng" dirty="0">
                <a:solidFill>
                  <a:schemeClr val="tx1"/>
                </a:solidFill>
                <a:latin typeface="Arial" charset="0"/>
                <a:cs typeface="Arial" charset="0"/>
              </a:rPr>
              <a:t>secondary</a:t>
            </a:r>
            <a:r>
              <a:rPr lang="en-US" altLang="en-US" sz="1600" dirty="0">
                <a:solidFill>
                  <a:schemeClr val="tx1"/>
                </a:solidFill>
                <a:latin typeface="Arial" charset="0"/>
                <a:cs typeface="Arial" charset="0"/>
              </a:rPr>
              <a:t> payment mechanism in the event of default or non-payment </a:t>
            </a:r>
          </a:p>
          <a:p>
            <a:pPr marL="679450" lvl="2" indent="-342900" eaLnBrk="1" hangingPunct="1">
              <a:lnSpc>
                <a:spcPct val="130000"/>
              </a:lnSpc>
              <a:spcBef>
                <a:spcPct val="0"/>
              </a:spcBef>
              <a:buFont typeface="Arial" charset="0"/>
              <a:buChar char="–"/>
            </a:pPr>
            <a:r>
              <a:rPr lang="en-US" altLang="en-US" sz="1600" dirty="0">
                <a:solidFill>
                  <a:schemeClr val="tx1"/>
                </a:solidFill>
                <a:latin typeface="Arial" charset="0"/>
                <a:cs typeface="Arial" charset="0"/>
              </a:rPr>
              <a:t>Carrier retains 100% of risk </a:t>
            </a:r>
          </a:p>
          <a:p>
            <a:pPr marL="679450" lvl="2" indent="-342900" eaLnBrk="1" hangingPunct="1">
              <a:lnSpc>
                <a:spcPct val="130000"/>
              </a:lnSpc>
              <a:spcBef>
                <a:spcPct val="0"/>
              </a:spcBef>
              <a:buFont typeface="Arial" charset="0"/>
              <a:buChar char="–"/>
            </a:pPr>
            <a:r>
              <a:rPr lang="en-US" altLang="en-US" sz="1600" dirty="0">
                <a:solidFill>
                  <a:schemeClr val="tx1"/>
                </a:solidFill>
                <a:latin typeface="Arial" charset="0"/>
                <a:cs typeface="Arial" charset="0"/>
              </a:rPr>
              <a:t>Funds or instruments are left with the carrier as financial support for the expected losses</a:t>
            </a:r>
          </a:p>
          <a:p>
            <a:pPr marL="679450" lvl="2" indent="-342900" eaLnBrk="1" hangingPunct="1">
              <a:lnSpc>
                <a:spcPct val="130000"/>
              </a:lnSpc>
              <a:spcBef>
                <a:spcPct val="0"/>
              </a:spcBef>
              <a:buFont typeface="Arial" charset="0"/>
              <a:buChar char="–"/>
            </a:pPr>
            <a:r>
              <a:rPr lang="en-US" altLang="en-US" sz="1600" dirty="0">
                <a:solidFill>
                  <a:schemeClr val="tx1"/>
                </a:solidFill>
                <a:latin typeface="Arial" charset="0"/>
                <a:cs typeface="Arial" charset="0"/>
              </a:rPr>
              <a:t>“Evergreen” letter-of-credit…does not expire</a:t>
            </a:r>
          </a:p>
          <a:p>
            <a:pPr marL="679450" lvl="2" indent="-342900" eaLnBrk="1" hangingPunct="1">
              <a:lnSpc>
                <a:spcPct val="130000"/>
              </a:lnSpc>
              <a:spcBef>
                <a:spcPct val="0"/>
              </a:spcBef>
              <a:buFont typeface="Arial" charset="0"/>
              <a:buChar char="–"/>
            </a:pPr>
            <a:r>
              <a:rPr lang="en-US" altLang="en-US" sz="1600" dirty="0">
                <a:solidFill>
                  <a:schemeClr val="tx1"/>
                </a:solidFill>
                <a:latin typeface="Arial" charset="0"/>
                <a:cs typeface="Arial" charset="0"/>
              </a:rPr>
              <a:t>Parties involved in transaction do not expect that the collateral will ever be used</a:t>
            </a:r>
          </a:p>
          <a:p>
            <a:pPr marL="679450" lvl="2" indent="-342900" eaLnBrk="1" hangingPunct="1">
              <a:lnSpc>
                <a:spcPct val="130000"/>
              </a:lnSpc>
              <a:spcBef>
                <a:spcPct val="0"/>
              </a:spcBef>
              <a:buFont typeface="Arial" charset="0"/>
              <a:buChar char="–"/>
            </a:pPr>
            <a:r>
              <a:rPr lang="en-US" altLang="en-US" sz="1600" dirty="0">
                <a:solidFill>
                  <a:schemeClr val="tx1"/>
                </a:solidFill>
                <a:latin typeface="Arial" charset="0"/>
                <a:cs typeface="Arial" charset="0"/>
              </a:rPr>
              <a:t>Generally valued on expected losses within the deductible limit with adjustments applied for financial strength of the customer</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16</a:t>
            </a:fld>
            <a:endParaRPr lang="en-US" dirty="0"/>
          </a:p>
        </p:txBody>
      </p:sp>
      <p:sp>
        <p:nvSpPr>
          <p:cNvPr id="2" name="Title 1"/>
          <p:cNvSpPr>
            <a:spLocks noGrp="1"/>
          </p:cNvSpPr>
          <p:nvPr>
            <p:ph type="title"/>
          </p:nvPr>
        </p:nvSpPr>
        <p:spPr/>
        <p:txBody>
          <a:bodyPr/>
          <a:lstStyle/>
          <a:p>
            <a:r>
              <a:rPr lang="en-US" b="0" dirty="0"/>
              <a:t>Large Deductible Definitions (Cont’d.)</a:t>
            </a:r>
          </a:p>
        </p:txBody>
      </p:sp>
    </p:spTree>
    <p:extLst>
      <p:ext uri="{BB962C8B-B14F-4D97-AF65-F5344CB8AC3E}">
        <p14:creationId xmlns:p14="http://schemas.microsoft.com/office/powerpoint/2010/main" val="2321179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Content Placeholder 2"/>
          <p:cNvSpPr>
            <a:spLocks noGrp="1"/>
          </p:cNvSpPr>
          <p:nvPr>
            <p:ph idx="4294967295"/>
          </p:nvPr>
        </p:nvSpPr>
        <p:spPr bwMode="auto">
          <a:xfrm>
            <a:off x="465667" y="1376363"/>
            <a:ext cx="8170333" cy="41513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Collateral (Cont’d.)</a:t>
            </a:r>
          </a:p>
          <a:p>
            <a:pPr marL="685800" lvl="1" indent="-228600" eaLnBrk="1" hangingPunct="1">
              <a:lnSpc>
                <a:spcPct val="130000"/>
              </a:lnSpc>
              <a:spcBef>
                <a:spcPct val="0"/>
              </a:spcBef>
              <a:buFont typeface="Arial" panose="020B0604020202020204" pitchFamily="34" charset="0"/>
              <a:buChar char="‒"/>
            </a:pPr>
            <a:r>
              <a:rPr lang="en-US" altLang="en-US" sz="1600" dirty="0">
                <a:solidFill>
                  <a:schemeClr val="tx1"/>
                </a:solidFill>
                <a:latin typeface="Arial" charset="0"/>
                <a:cs typeface="Arial" charset="0"/>
              </a:rPr>
              <a:t>Method of financially securing expected losses when premium is not charged</a:t>
            </a:r>
          </a:p>
          <a:p>
            <a:pPr marL="685800" lvl="1" indent="-228600" eaLnBrk="1" hangingPunct="1">
              <a:lnSpc>
                <a:spcPct val="130000"/>
              </a:lnSpc>
              <a:spcBef>
                <a:spcPct val="0"/>
              </a:spcBef>
              <a:buFont typeface="Arial" panose="020B0604020202020204" pitchFamily="34" charset="0"/>
              <a:buChar char="‒"/>
            </a:pPr>
            <a:r>
              <a:rPr lang="en-US" altLang="en-US" sz="1600" dirty="0">
                <a:solidFill>
                  <a:schemeClr val="tx1"/>
                </a:solidFill>
                <a:latin typeface="Arial" charset="0"/>
                <a:cs typeface="Arial" charset="0"/>
              </a:rPr>
              <a:t>Generally used on paid loss programs</a:t>
            </a:r>
          </a:p>
          <a:p>
            <a:pPr marL="685800" lvl="1" indent="-228600" eaLnBrk="1" hangingPunct="1">
              <a:lnSpc>
                <a:spcPct val="130000"/>
              </a:lnSpc>
              <a:spcBef>
                <a:spcPct val="0"/>
              </a:spcBef>
              <a:buFont typeface="Arial" panose="020B0604020202020204" pitchFamily="34" charset="0"/>
              <a:buChar char="‒"/>
            </a:pPr>
            <a:r>
              <a:rPr lang="en-US" altLang="en-US" sz="1600" dirty="0">
                <a:solidFill>
                  <a:schemeClr val="tx1"/>
                </a:solidFill>
                <a:latin typeface="Arial" charset="0"/>
                <a:cs typeface="Arial" charset="0"/>
              </a:rPr>
              <a:t>Can be in the form of letters-of-credit, custodial accounts, cash, trust funds</a:t>
            </a:r>
          </a:p>
          <a:p>
            <a:pPr marL="685800" lvl="1" indent="-228600" eaLnBrk="1" hangingPunct="1">
              <a:lnSpc>
                <a:spcPct val="130000"/>
              </a:lnSpc>
              <a:spcBef>
                <a:spcPct val="0"/>
              </a:spcBef>
              <a:buFont typeface="Arial" panose="020B0604020202020204" pitchFamily="34" charset="0"/>
              <a:buChar char="‒"/>
            </a:pPr>
            <a:r>
              <a:rPr lang="en-US" altLang="en-US" sz="1600" u="sng" dirty="0">
                <a:solidFill>
                  <a:schemeClr val="tx1"/>
                </a:solidFill>
                <a:latin typeface="Arial" charset="0"/>
                <a:cs typeface="Arial" charset="0"/>
              </a:rPr>
              <a:t>Compounds</a:t>
            </a:r>
            <a:r>
              <a:rPr lang="en-US" altLang="en-US" sz="1600" dirty="0">
                <a:solidFill>
                  <a:schemeClr val="tx1"/>
                </a:solidFill>
                <a:latin typeface="Arial" charset="0"/>
                <a:cs typeface="Arial" charset="0"/>
              </a:rPr>
              <a:t> over time to represent insured’s financial exposures assumed under the program</a:t>
            </a:r>
          </a:p>
          <a:p>
            <a:pPr marL="685800" lvl="1" indent="-228600" eaLnBrk="1" hangingPunct="1">
              <a:lnSpc>
                <a:spcPct val="130000"/>
              </a:lnSpc>
              <a:spcBef>
                <a:spcPct val="0"/>
              </a:spcBef>
              <a:buFont typeface="Arial" panose="020B0604020202020204" pitchFamily="34" charset="0"/>
              <a:buChar char="‒"/>
            </a:pPr>
            <a:r>
              <a:rPr lang="en-US" altLang="en-US" sz="1600" dirty="0">
                <a:solidFill>
                  <a:schemeClr val="tx1"/>
                </a:solidFill>
                <a:latin typeface="Arial" charset="0"/>
                <a:cs typeface="Arial" charset="0"/>
              </a:rPr>
              <a:t>Can be discounted based on financial strength of the insured, perceived credit-worthiness and payment track record</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17</a:t>
            </a:fld>
            <a:endParaRPr lang="en-US" dirty="0"/>
          </a:p>
        </p:txBody>
      </p:sp>
      <p:sp>
        <p:nvSpPr>
          <p:cNvPr id="5" name="Title 1"/>
          <p:cNvSpPr>
            <a:spLocks noGrp="1"/>
          </p:cNvSpPr>
          <p:nvPr>
            <p:ph type="title"/>
          </p:nvPr>
        </p:nvSpPr>
        <p:spPr>
          <a:xfrm>
            <a:off x="490794" y="283827"/>
            <a:ext cx="8229599" cy="237761"/>
          </a:xfrm>
        </p:spPr>
        <p:txBody>
          <a:bodyPr/>
          <a:lstStyle/>
          <a:p>
            <a:r>
              <a:rPr lang="en-US" b="0" dirty="0"/>
              <a:t>Large Deductible Definitions (Cont’d.)</a:t>
            </a:r>
          </a:p>
        </p:txBody>
      </p:sp>
    </p:spTree>
    <p:extLst>
      <p:ext uri="{BB962C8B-B14F-4D97-AF65-F5344CB8AC3E}">
        <p14:creationId xmlns:p14="http://schemas.microsoft.com/office/powerpoint/2010/main" val="3612814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Content Placeholder 2"/>
          <p:cNvSpPr>
            <a:spLocks noGrp="1"/>
          </p:cNvSpPr>
          <p:nvPr>
            <p:ph idx="4294967295"/>
          </p:nvPr>
        </p:nvSpPr>
        <p:spPr bwMode="auto">
          <a:xfrm>
            <a:off x="457201" y="1371600"/>
            <a:ext cx="8178800" cy="3294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Escrow</a:t>
            </a:r>
          </a:p>
          <a:p>
            <a:pPr marL="571500" lvl="2" indent="-233363" eaLnBrk="1" hangingPunct="1">
              <a:lnSpc>
                <a:spcPct val="130000"/>
              </a:lnSpc>
              <a:spcBef>
                <a:spcPct val="0"/>
              </a:spcBef>
              <a:buFont typeface="Arial" charset="0"/>
              <a:buChar char="–"/>
            </a:pPr>
            <a:r>
              <a:rPr lang="en-US" altLang="en-US" sz="1600" dirty="0">
                <a:solidFill>
                  <a:schemeClr val="tx1"/>
                </a:solidFill>
                <a:latin typeface="Arial" charset="0"/>
                <a:cs typeface="Arial" charset="0"/>
              </a:rPr>
              <a:t>Cash fund deposited with the carrier representing a percentage of the insured’s expected loss payments (2-3 months of expected paid losses)</a:t>
            </a:r>
          </a:p>
          <a:p>
            <a:pPr marL="571500" lvl="2" indent="-233363" eaLnBrk="1" hangingPunct="1">
              <a:lnSpc>
                <a:spcPct val="130000"/>
              </a:lnSpc>
              <a:spcBef>
                <a:spcPct val="0"/>
              </a:spcBef>
              <a:buFont typeface="Arial" charset="0"/>
              <a:buChar char="–"/>
            </a:pPr>
            <a:r>
              <a:rPr lang="en-US" altLang="en-US" sz="1600" dirty="0">
                <a:solidFill>
                  <a:schemeClr val="tx1"/>
                </a:solidFill>
                <a:latin typeface="Arial" charset="0"/>
                <a:cs typeface="Arial" charset="0"/>
              </a:rPr>
              <a:t>Stands as an initial fund for the insured’s start-up claims payments</a:t>
            </a:r>
          </a:p>
          <a:p>
            <a:pPr marL="571500" lvl="2" indent="-233363" eaLnBrk="1" hangingPunct="1">
              <a:lnSpc>
                <a:spcPct val="130000"/>
              </a:lnSpc>
              <a:spcBef>
                <a:spcPct val="0"/>
              </a:spcBef>
              <a:buFont typeface="Arial" charset="0"/>
              <a:buChar char="–"/>
            </a:pPr>
            <a:r>
              <a:rPr lang="en-US" altLang="en-US" sz="1600" dirty="0">
                <a:solidFill>
                  <a:schemeClr val="tx1"/>
                </a:solidFill>
                <a:latin typeface="Arial" charset="0"/>
                <a:cs typeface="Arial" charset="0"/>
              </a:rPr>
              <a:t>Protects the carrier from having to pay for an insured’s claims with their own funds</a:t>
            </a:r>
          </a:p>
          <a:p>
            <a:pPr marL="571500" lvl="2" indent="-233363" eaLnBrk="1" hangingPunct="1">
              <a:lnSpc>
                <a:spcPct val="130000"/>
              </a:lnSpc>
              <a:spcBef>
                <a:spcPct val="0"/>
              </a:spcBef>
              <a:buFont typeface="Arial" charset="0"/>
              <a:buChar char="–"/>
            </a:pPr>
            <a:r>
              <a:rPr lang="en-US" altLang="en-US" sz="1600" dirty="0">
                <a:solidFill>
                  <a:schemeClr val="tx1"/>
                </a:solidFill>
                <a:latin typeface="Arial" charset="0"/>
                <a:cs typeface="Arial" charset="0"/>
              </a:rPr>
              <a:t>Can be reduced or eliminated via use of electronic funding mechanisms</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18</a:t>
            </a:fld>
            <a:endParaRPr lang="en-US" dirty="0"/>
          </a:p>
        </p:txBody>
      </p:sp>
      <p:sp>
        <p:nvSpPr>
          <p:cNvPr id="2" name="Title 1"/>
          <p:cNvSpPr>
            <a:spLocks noGrp="1"/>
          </p:cNvSpPr>
          <p:nvPr>
            <p:ph type="title"/>
          </p:nvPr>
        </p:nvSpPr>
        <p:spPr/>
        <p:txBody>
          <a:bodyPr/>
          <a:lstStyle/>
          <a:p>
            <a:r>
              <a:rPr lang="en-US" b="0" dirty="0"/>
              <a:t>Large Deductible Definitions (Cont’d.)</a:t>
            </a:r>
          </a:p>
        </p:txBody>
      </p:sp>
    </p:spTree>
    <p:extLst>
      <p:ext uri="{BB962C8B-B14F-4D97-AF65-F5344CB8AC3E}">
        <p14:creationId xmlns:p14="http://schemas.microsoft.com/office/powerpoint/2010/main" val="2510365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870" name="Picture 6" descr="coffee mug 3"/>
          <p:cNvPicPr>
            <a:picLocks noGrp="1" noChangeAspect="1" noChangeArrowheads="1"/>
          </p:cNvPicPr>
          <p:nvPr>
            <p:ph idx="4294967295"/>
          </p:nvPr>
        </p:nvPicPr>
        <p:blipFill rotWithShape="1">
          <a:blip r:embed="rId2"/>
          <a:srcRect l="10894" r="10843"/>
          <a:stretch/>
        </p:blipFill>
        <p:spPr>
          <a:xfrm>
            <a:off x="3062817" y="1518697"/>
            <a:ext cx="3003550" cy="3836988"/>
          </a:xfrm>
          <a:prstGeom prst="rect">
            <a:avLst/>
          </a:prstGeom>
          <a:effectLst>
            <a:outerShdw blurRad="292100" dist="139700" dir="2700000" algn="tl" rotWithShape="0">
              <a:srgbClr val="333333">
                <a:alpha val="65000"/>
              </a:srgbClr>
            </a:outerShdw>
          </a:effectLst>
        </p:spPr>
      </p:pic>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19</a:t>
            </a:fld>
            <a:endParaRPr lang="en-US" dirty="0"/>
          </a:p>
        </p:txBody>
      </p:sp>
      <p:sp>
        <p:nvSpPr>
          <p:cNvPr id="2" name="Title 1"/>
          <p:cNvSpPr>
            <a:spLocks noGrp="1"/>
          </p:cNvSpPr>
          <p:nvPr>
            <p:ph type="title"/>
          </p:nvPr>
        </p:nvSpPr>
        <p:spPr/>
        <p:txBody>
          <a:bodyPr/>
          <a:lstStyle/>
          <a:p>
            <a:r>
              <a:rPr lang="en-US" b="0" dirty="0"/>
              <a:t>It’s Break Time!</a:t>
            </a:r>
          </a:p>
        </p:txBody>
      </p:sp>
      <p:sp>
        <p:nvSpPr>
          <p:cNvPr id="7" name="Subtitle 3"/>
          <p:cNvSpPr>
            <a:spLocks noGrp="1"/>
          </p:cNvSpPr>
          <p:nvPr>
            <p:ph type="subTitle" idx="13"/>
          </p:nvPr>
        </p:nvSpPr>
        <p:spPr>
          <a:xfrm>
            <a:off x="482600" y="680743"/>
            <a:ext cx="7137400" cy="418286"/>
          </a:xfrm>
        </p:spPr>
        <p:txBody>
          <a:bodyPr/>
          <a:lstStyle/>
          <a:p>
            <a:r>
              <a:rPr lang="en-US" b="0" dirty="0">
                <a:solidFill>
                  <a:schemeClr val="tx1">
                    <a:lumMod val="65000"/>
                    <a:lumOff val="35000"/>
                  </a:schemeClr>
                </a:solidFill>
              </a:rPr>
              <a:t>Let’s All Take Ten…</a:t>
            </a:r>
          </a:p>
        </p:txBody>
      </p:sp>
    </p:spTree>
    <p:extLst>
      <p:ext uri="{BB962C8B-B14F-4D97-AF65-F5344CB8AC3E}">
        <p14:creationId xmlns:p14="http://schemas.microsoft.com/office/powerpoint/2010/main" val="2953564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
          <p:cNvSpPr>
            <a:spLocks noGrp="1" noChangeArrowheads="1"/>
          </p:cNvSpPr>
          <p:nvPr>
            <p:ph idx="4294967295"/>
          </p:nvPr>
        </p:nvSpPr>
        <p:spPr>
          <a:xfrm>
            <a:off x="474133" y="1371601"/>
            <a:ext cx="8161867" cy="3346450"/>
          </a:xfrm>
        </p:spPr>
        <p:txBody>
          <a:bodyPr vert="horz" wrap="square" lIns="91440" tIns="45720" rIns="91440" bIns="45720" numCol="1" anchor="t" anchorCtr="0" compatLnSpc="1">
            <a:prstTxWarp prst="textNoShape">
              <a:avLst/>
            </a:prstTxWarp>
            <a:normAutofit/>
          </a:bodyPr>
          <a:lstStyle/>
          <a:p>
            <a:pPr marL="342900" lvl="1" indent="-342900" eaLnBrk="1" hangingPunct="1">
              <a:lnSpc>
                <a:spcPct val="130000"/>
              </a:lnSpc>
              <a:spcBef>
                <a:spcPct val="0"/>
              </a:spcBef>
              <a:buFont typeface="Arial" charset="0"/>
              <a:buChar char="•"/>
            </a:pPr>
            <a:r>
              <a:rPr lang="en-US" altLang="en-US" sz="1600" dirty="0">
                <a:solidFill>
                  <a:srgbClr val="00338E"/>
                </a:solidFill>
                <a:latin typeface="Arial" charset="0"/>
                <a:cs typeface="Arial" charset="0"/>
              </a:rPr>
              <a:t>Guaranteed Cost</a:t>
            </a:r>
          </a:p>
          <a:p>
            <a:pPr marL="685800" lvl="2" indent="-228600" eaLnBrk="1" hangingPunct="1">
              <a:lnSpc>
                <a:spcPct val="130000"/>
              </a:lnSpc>
              <a:spcBef>
                <a:spcPct val="0"/>
              </a:spcBef>
              <a:buFont typeface="Arial" panose="020B0604020202020204" pitchFamily="34" charset="0"/>
              <a:buChar char="‒"/>
            </a:pPr>
            <a:r>
              <a:rPr lang="en-US" altLang="en-US" sz="1600" dirty="0">
                <a:solidFill>
                  <a:srgbClr val="00338E"/>
                </a:solidFill>
                <a:latin typeface="Arial" charset="0"/>
                <a:cs typeface="Arial" charset="0"/>
              </a:rPr>
              <a:t>Sliding Scale Dividend Plans</a:t>
            </a:r>
          </a:p>
          <a:p>
            <a:pPr marL="685800" lvl="2" indent="-228600" eaLnBrk="1" hangingPunct="1">
              <a:lnSpc>
                <a:spcPct val="130000"/>
              </a:lnSpc>
              <a:spcBef>
                <a:spcPct val="0"/>
              </a:spcBef>
              <a:buFont typeface="Arial" panose="020B0604020202020204" pitchFamily="34" charset="0"/>
              <a:buChar char="‒"/>
            </a:pPr>
            <a:r>
              <a:rPr lang="en-US" altLang="en-US" sz="1600" dirty="0">
                <a:solidFill>
                  <a:srgbClr val="00338E"/>
                </a:solidFill>
                <a:latin typeface="Arial" charset="0"/>
                <a:cs typeface="Arial" charset="0"/>
              </a:rPr>
              <a:t>Retention Plans</a:t>
            </a:r>
          </a:p>
          <a:p>
            <a:pPr marL="342900" lvl="1" indent="-342900" eaLnBrk="1" hangingPunct="1">
              <a:lnSpc>
                <a:spcPct val="130000"/>
              </a:lnSpc>
              <a:spcBef>
                <a:spcPct val="0"/>
              </a:spcBef>
              <a:buFont typeface="Arial" charset="0"/>
              <a:buChar char="•"/>
            </a:pPr>
            <a:r>
              <a:rPr lang="en-US" altLang="en-US" sz="1600" dirty="0">
                <a:solidFill>
                  <a:srgbClr val="4F6228"/>
                </a:solidFill>
                <a:latin typeface="Arial" charset="0"/>
                <a:cs typeface="Arial" charset="0"/>
              </a:rPr>
              <a:t>Small Deductible Plans</a:t>
            </a:r>
          </a:p>
          <a:p>
            <a:pPr marL="342900" lvl="1" indent="-342900" eaLnBrk="1" hangingPunct="1">
              <a:lnSpc>
                <a:spcPct val="130000"/>
              </a:lnSpc>
              <a:spcBef>
                <a:spcPct val="0"/>
              </a:spcBef>
              <a:buFont typeface="Arial" charset="0"/>
              <a:buChar char="•"/>
            </a:pPr>
            <a:r>
              <a:rPr lang="en-US" altLang="en-US" sz="1600" dirty="0">
                <a:solidFill>
                  <a:srgbClr val="632523"/>
                </a:solidFill>
                <a:latin typeface="Arial" charset="0"/>
                <a:cs typeface="Arial" charset="0"/>
              </a:rPr>
              <a:t>Mid-level Deductible Plans</a:t>
            </a:r>
          </a:p>
          <a:p>
            <a:pPr marL="342900" lvl="1" indent="-342900" eaLnBrk="1" hangingPunct="1">
              <a:lnSpc>
                <a:spcPct val="130000"/>
              </a:lnSpc>
              <a:spcBef>
                <a:spcPct val="0"/>
              </a:spcBef>
              <a:buFont typeface="Arial" charset="0"/>
              <a:buChar char="•"/>
            </a:pPr>
            <a:r>
              <a:rPr lang="en-US" altLang="en-US" sz="1600" dirty="0">
                <a:solidFill>
                  <a:srgbClr val="632523"/>
                </a:solidFill>
                <a:latin typeface="Arial" charset="0"/>
                <a:cs typeface="Arial" charset="0"/>
              </a:rPr>
              <a:t>Retrospective Rating Plans</a:t>
            </a:r>
          </a:p>
          <a:p>
            <a:pPr marL="342900" lvl="1" indent="-342900" eaLnBrk="1" hangingPunct="1">
              <a:lnSpc>
                <a:spcPct val="130000"/>
              </a:lnSpc>
              <a:spcBef>
                <a:spcPct val="0"/>
              </a:spcBef>
              <a:buFont typeface="Arial" charset="0"/>
              <a:buChar char="•"/>
            </a:pPr>
            <a:r>
              <a:rPr lang="en-US" altLang="en-US" sz="1600" dirty="0">
                <a:solidFill>
                  <a:srgbClr val="632523"/>
                </a:solidFill>
                <a:latin typeface="Arial" charset="0"/>
                <a:cs typeface="Arial" charset="0"/>
              </a:rPr>
              <a:t>Large Deductible Plans</a:t>
            </a:r>
          </a:p>
        </p:txBody>
      </p:sp>
      <p:sp>
        <p:nvSpPr>
          <p:cNvPr id="5"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2</a:t>
            </a:fld>
            <a:endParaRPr lang="en-US" dirty="0"/>
          </a:p>
        </p:txBody>
      </p:sp>
      <p:sp>
        <p:nvSpPr>
          <p:cNvPr id="2" name="Title 1"/>
          <p:cNvSpPr>
            <a:spLocks noGrp="1"/>
          </p:cNvSpPr>
          <p:nvPr>
            <p:ph type="title"/>
          </p:nvPr>
        </p:nvSpPr>
        <p:spPr/>
        <p:txBody>
          <a:bodyPr/>
          <a:lstStyle/>
          <a:p>
            <a:r>
              <a:rPr lang="en-US" b="0" dirty="0"/>
              <a:t>Pricing Plans</a:t>
            </a:r>
          </a:p>
        </p:txBody>
      </p:sp>
    </p:spTree>
    <p:extLst>
      <p:ext uri="{BB962C8B-B14F-4D97-AF65-F5344CB8AC3E}">
        <p14:creationId xmlns:p14="http://schemas.microsoft.com/office/powerpoint/2010/main" val="3518559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Content Placeholder 2"/>
          <p:cNvSpPr>
            <a:spLocks noGrp="1"/>
          </p:cNvSpPr>
          <p:nvPr>
            <p:ph idx="4294967295"/>
          </p:nvPr>
        </p:nvSpPr>
        <p:spPr bwMode="auto">
          <a:xfrm>
            <a:off x="465667" y="1363133"/>
            <a:ext cx="8170333" cy="381211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Includes all of the previously discussed standard deductible components:  specific deductible/loss limit, aggregate deductible, loss handling charge or loss conversion factor, etc.</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Premium collected includes carrier non-claims related expenses </a:t>
            </a:r>
            <a:r>
              <a:rPr lang="en-US" altLang="en-US" sz="1600" dirty="0">
                <a:solidFill>
                  <a:schemeClr val="tx1"/>
                </a:solidFill>
              </a:rPr>
              <a:t>‒</a:t>
            </a:r>
            <a:r>
              <a:rPr lang="en-US" altLang="en-US" sz="1600" dirty="0">
                <a:solidFill>
                  <a:schemeClr val="tx1"/>
                </a:solidFill>
                <a:latin typeface="Arial" charset="0"/>
                <a:cs typeface="Arial" charset="0"/>
              </a:rPr>
              <a:t> generally represents 20-35% of traditional guaranteed cost premium</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Premium is discounted more heavily than the standard large deductible to account for investment income from the large cash fund placed with the carrier in lieu of a letter-of-credit or other form of collateral</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20</a:t>
            </a:fld>
            <a:endParaRPr lang="en-US" dirty="0"/>
          </a:p>
        </p:txBody>
      </p:sp>
      <p:sp>
        <p:nvSpPr>
          <p:cNvPr id="2" name="Title 1"/>
          <p:cNvSpPr>
            <a:spLocks noGrp="1"/>
          </p:cNvSpPr>
          <p:nvPr>
            <p:ph type="title"/>
          </p:nvPr>
        </p:nvSpPr>
        <p:spPr/>
        <p:txBody>
          <a:bodyPr/>
          <a:lstStyle/>
          <a:p>
            <a:r>
              <a:rPr lang="en-US" b="0" dirty="0"/>
              <a:t>Pre-funded Deductible Plan</a:t>
            </a:r>
          </a:p>
        </p:txBody>
      </p:sp>
    </p:spTree>
    <p:extLst>
      <p:ext uri="{BB962C8B-B14F-4D97-AF65-F5344CB8AC3E}">
        <p14:creationId xmlns:p14="http://schemas.microsoft.com/office/powerpoint/2010/main" val="2124372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Content Placeholder 2"/>
          <p:cNvSpPr>
            <a:spLocks noGrp="1"/>
          </p:cNvSpPr>
          <p:nvPr>
            <p:ph idx="4294967295"/>
          </p:nvPr>
        </p:nvSpPr>
        <p:spPr>
          <a:xfrm>
            <a:off x="457201" y="1371601"/>
            <a:ext cx="8178800" cy="3854450"/>
          </a:xfrm>
          <a:prstGeom prst="rect">
            <a:avLst/>
          </a:prstGeom>
        </p:spPr>
        <p:txBody>
          <a:bodyPr>
            <a:normAutofit/>
          </a:bodyPr>
          <a:lstStyle/>
          <a:p>
            <a:pPr marL="228600" indent="-228600" eaLnBrk="1" hangingPunct="1">
              <a:lnSpc>
                <a:spcPct val="130000"/>
              </a:lnSpc>
              <a:spcBef>
                <a:spcPts val="0"/>
              </a:spcBef>
              <a:buFontTx/>
              <a:buChar char="•"/>
              <a:defRPr/>
            </a:pPr>
            <a:r>
              <a:rPr lang="en-US" sz="1600" dirty="0">
                <a:solidFill>
                  <a:schemeClr val="tx1"/>
                </a:solidFill>
                <a:latin typeface="Arial" pitchFamily="34" charset="0"/>
                <a:cs typeface="Arial" pitchFamily="34" charset="0"/>
              </a:rPr>
              <a:t>Collateral and escrow are NOT required as the insured pays into a cash prefund which is used to pay for the losses as they occur (hence the surname of “working cash fund”)</a:t>
            </a:r>
          </a:p>
          <a:p>
            <a:pPr marL="228600" indent="-228600" eaLnBrk="1" hangingPunct="1">
              <a:lnSpc>
                <a:spcPct val="130000"/>
              </a:lnSpc>
              <a:spcBef>
                <a:spcPts val="0"/>
              </a:spcBef>
              <a:buFontTx/>
              <a:buChar char="•"/>
              <a:defRPr/>
            </a:pPr>
            <a:r>
              <a:rPr lang="en-US" sz="1600" dirty="0">
                <a:solidFill>
                  <a:schemeClr val="tx1"/>
                </a:solidFill>
                <a:latin typeface="Arial" pitchFamily="34" charset="0"/>
                <a:cs typeface="Arial" pitchFamily="34" charset="0"/>
              </a:rPr>
              <a:t>Has a recalculation of the cash fund at certain agreed-to dates in the future</a:t>
            </a:r>
          </a:p>
          <a:p>
            <a:pPr marL="228600" indent="-228600" eaLnBrk="1" hangingPunct="1">
              <a:lnSpc>
                <a:spcPct val="130000"/>
              </a:lnSpc>
              <a:spcBef>
                <a:spcPts val="0"/>
              </a:spcBef>
              <a:buFontTx/>
              <a:buChar char="•"/>
              <a:defRPr/>
            </a:pPr>
            <a:r>
              <a:rPr lang="en-US" sz="1600" dirty="0">
                <a:solidFill>
                  <a:schemeClr val="tx1"/>
                </a:solidFill>
                <a:latin typeface="Arial" pitchFamily="34" charset="0"/>
                <a:cs typeface="Arial" pitchFamily="34" charset="0"/>
              </a:rPr>
              <a:t>Pre-fund includes loss development factors meant to account for IBNR and loss development from adjustment to adjustment based on state variations</a:t>
            </a:r>
          </a:p>
          <a:p>
            <a:pPr marL="228600" indent="-228600" eaLnBrk="1" hangingPunct="1">
              <a:lnSpc>
                <a:spcPct val="130000"/>
              </a:lnSpc>
              <a:spcBef>
                <a:spcPts val="0"/>
              </a:spcBef>
              <a:buFontTx/>
              <a:buChar char="•"/>
              <a:defRPr/>
            </a:pPr>
            <a:r>
              <a:rPr lang="en-US" sz="1600" dirty="0">
                <a:solidFill>
                  <a:schemeClr val="tx1"/>
                </a:solidFill>
                <a:latin typeface="Arial" pitchFamily="34" charset="0"/>
                <a:cs typeface="Arial" pitchFamily="34" charset="0"/>
              </a:rPr>
              <a:t>First adjustment made at 18 months, 21 months, or 24 months after policy inception depending on what was purchased by the client</a:t>
            </a:r>
          </a:p>
          <a:p>
            <a:pPr eaLnBrk="1" hangingPunct="1">
              <a:lnSpc>
                <a:spcPct val="130000"/>
              </a:lnSpc>
              <a:spcBef>
                <a:spcPts val="0"/>
              </a:spcBef>
              <a:buFontTx/>
              <a:buChar char="•"/>
              <a:defRPr/>
            </a:pPr>
            <a:endParaRPr lang="en-US" sz="1600" dirty="0">
              <a:solidFill>
                <a:schemeClr val="tx1"/>
              </a:solidFill>
              <a:latin typeface="Arial" pitchFamily="34" charset="0"/>
              <a:cs typeface="Arial" pitchFamily="34" charset="0"/>
            </a:endParaRP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21</a:t>
            </a:fld>
            <a:endParaRPr lang="en-US" dirty="0"/>
          </a:p>
        </p:txBody>
      </p:sp>
      <p:sp>
        <p:nvSpPr>
          <p:cNvPr id="2" name="Title 1"/>
          <p:cNvSpPr>
            <a:spLocks noGrp="1"/>
          </p:cNvSpPr>
          <p:nvPr>
            <p:ph type="title"/>
          </p:nvPr>
        </p:nvSpPr>
        <p:spPr/>
        <p:txBody>
          <a:bodyPr/>
          <a:lstStyle/>
          <a:p>
            <a:r>
              <a:rPr lang="en-US" b="0" dirty="0"/>
              <a:t>Pre-funded Deductible Plan (Cont’d.)</a:t>
            </a:r>
          </a:p>
        </p:txBody>
      </p:sp>
    </p:spTree>
    <p:extLst>
      <p:ext uri="{BB962C8B-B14F-4D97-AF65-F5344CB8AC3E}">
        <p14:creationId xmlns:p14="http://schemas.microsoft.com/office/powerpoint/2010/main" val="3073009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Content Placeholder 2"/>
          <p:cNvSpPr>
            <a:spLocks noGrp="1"/>
          </p:cNvSpPr>
          <p:nvPr>
            <p:ph idx="4294967295"/>
          </p:nvPr>
        </p:nvSpPr>
        <p:spPr bwMode="auto">
          <a:xfrm>
            <a:off x="465667" y="1371600"/>
            <a:ext cx="8170333" cy="41354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Up-front costs are greatly reduced</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The cost is associated with PAID losses rather than INCURRED losses and is spread out over a longer period of time</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Retains the services of an insurance carrier</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Rewards insured for maintaining an effective risk control program</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Catastrophic per claim/occurrence loss limitation is included in the structure of the plan</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Greater cash flow than with either a fully insured plan or an incurred retrospective rating plan</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22</a:t>
            </a:fld>
            <a:endParaRPr lang="en-US" dirty="0"/>
          </a:p>
        </p:txBody>
      </p:sp>
      <p:sp>
        <p:nvSpPr>
          <p:cNvPr id="2" name="Title 1"/>
          <p:cNvSpPr>
            <a:spLocks noGrp="1"/>
          </p:cNvSpPr>
          <p:nvPr>
            <p:ph type="title"/>
          </p:nvPr>
        </p:nvSpPr>
        <p:spPr/>
        <p:txBody>
          <a:bodyPr/>
          <a:lstStyle/>
          <a:p>
            <a:r>
              <a:rPr lang="en-US" b="0" dirty="0"/>
              <a:t>Program Advantages</a:t>
            </a:r>
          </a:p>
        </p:txBody>
      </p:sp>
      <p:sp>
        <p:nvSpPr>
          <p:cNvPr id="6" name="Subtitle 3"/>
          <p:cNvSpPr>
            <a:spLocks noGrp="1"/>
          </p:cNvSpPr>
          <p:nvPr>
            <p:ph type="subTitle" idx="13"/>
          </p:nvPr>
        </p:nvSpPr>
        <p:spPr>
          <a:xfrm>
            <a:off x="482600" y="680743"/>
            <a:ext cx="7137400" cy="418286"/>
          </a:xfrm>
        </p:spPr>
        <p:txBody>
          <a:bodyPr/>
          <a:lstStyle/>
          <a:p>
            <a:r>
              <a:rPr lang="en-US" b="0" dirty="0">
                <a:solidFill>
                  <a:schemeClr val="tx1">
                    <a:lumMod val="65000"/>
                    <a:lumOff val="35000"/>
                  </a:schemeClr>
                </a:solidFill>
              </a:rPr>
              <a:t>Both Deductible Programs</a:t>
            </a:r>
          </a:p>
        </p:txBody>
      </p:sp>
    </p:spTree>
    <p:extLst>
      <p:ext uri="{BB962C8B-B14F-4D97-AF65-F5344CB8AC3E}">
        <p14:creationId xmlns:p14="http://schemas.microsoft.com/office/powerpoint/2010/main" val="2982835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Content Placeholder 2"/>
          <p:cNvSpPr>
            <a:spLocks noGrp="1"/>
          </p:cNvSpPr>
          <p:nvPr>
            <p:ph idx="4294967295"/>
          </p:nvPr>
        </p:nvSpPr>
        <p:spPr bwMode="auto">
          <a:xfrm>
            <a:off x="465667" y="1380067"/>
            <a:ext cx="8170333" cy="414760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Poor loss experience can create an ultimate cost that is greater than a fully insured plan</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Uncertainty of ultimate costs as losses are paid as they develop over time</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Letters-of-credit reduce credit lines and will multiply (stack) as the insured renews on deductible plans;  for pre-funds the cash fund stacks over time, as well, and reductions offset additional amounts due in newer years</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If changing to a different product or to a new carrier, letters of credit take significant time to wind down</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Potential for higher income taxes</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23</a:t>
            </a:fld>
            <a:endParaRPr lang="en-US" dirty="0"/>
          </a:p>
        </p:txBody>
      </p:sp>
      <p:sp>
        <p:nvSpPr>
          <p:cNvPr id="2" name="Title 1"/>
          <p:cNvSpPr>
            <a:spLocks noGrp="1"/>
          </p:cNvSpPr>
          <p:nvPr>
            <p:ph type="title"/>
          </p:nvPr>
        </p:nvSpPr>
        <p:spPr/>
        <p:txBody>
          <a:bodyPr/>
          <a:lstStyle/>
          <a:p>
            <a:r>
              <a:rPr lang="en-US" b="0" dirty="0"/>
              <a:t>Program Disadvantages</a:t>
            </a:r>
          </a:p>
        </p:txBody>
      </p:sp>
      <p:sp>
        <p:nvSpPr>
          <p:cNvPr id="6" name="Subtitle 3"/>
          <p:cNvSpPr>
            <a:spLocks noGrp="1"/>
          </p:cNvSpPr>
          <p:nvPr>
            <p:ph type="subTitle" idx="13"/>
          </p:nvPr>
        </p:nvSpPr>
        <p:spPr>
          <a:xfrm>
            <a:off x="482600" y="680743"/>
            <a:ext cx="7137400" cy="418286"/>
          </a:xfrm>
        </p:spPr>
        <p:txBody>
          <a:bodyPr/>
          <a:lstStyle/>
          <a:p>
            <a:r>
              <a:rPr lang="en-US" b="0" dirty="0">
                <a:solidFill>
                  <a:schemeClr val="tx1">
                    <a:lumMod val="65000"/>
                    <a:lumOff val="35000"/>
                  </a:schemeClr>
                </a:solidFill>
              </a:rPr>
              <a:t>Both Deductible Programs</a:t>
            </a:r>
          </a:p>
        </p:txBody>
      </p:sp>
    </p:spTree>
    <p:extLst>
      <p:ext uri="{BB962C8B-B14F-4D97-AF65-F5344CB8AC3E}">
        <p14:creationId xmlns:p14="http://schemas.microsoft.com/office/powerpoint/2010/main" val="649854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Content Placeholder 2"/>
          <p:cNvSpPr>
            <a:spLocks noGrp="1"/>
          </p:cNvSpPr>
          <p:nvPr>
            <p:ph idx="4294967295"/>
          </p:nvPr>
        </p:nvSpPr>
        <p:spPr bwMode="auto">
          <a:xfrm>
            <a:off x="465667" y="1371600"/>
            <a:ext cx="8170333" cy="33559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Includes minimum, maximum, basic, loss conversion factor, tax multiplier</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Insured pays deposit premium generally equal to the retrospective basic – no premium discount applies</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Premium loan is provided which is the difference between annual standard premium and the billed basic premium</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Insured provides collateral as requested roughly equal to the account’s expected losses (may be reduced or increased for credit risk)</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24</a:t>
            </a:fld>
            <a:endParaRPr lang="en-US" dirty="0"/>
          </a:p>
        </p:txBody>
      </p:sp>
      <p:sp>
        <p:nvSpPr>
          <p:cNvPr id="2" name="Title 1"/>
          <p:cNvSpPr>
            <a:spLocks noGrp="1"/>
          </p:cNvSpPr>
          <p:nvPr>
            <p:ph type="title"/>
          </p:nvPr>
        </p:nvSpPr>
        <p:spPr/>
        <p:txBody>
          <a:bodyPr/>
          <a:lstStyle/>
          <a:p>
            <a:r>
              <a:rPr lang="en-US" b="0" dirty="0"/>
              <a:t>Paid Loss Retrospective Rating Plan</a:t>
            </a:r>
          </a:p>
        </p:txBody>
      </p:sp>
    </p:spTree>
    <p:extLst>
      <p:ext uri="{BB962C8B-B14F-4D97-AF65-F5344CB8AC3E}">
        <p14:creationId xmlns:p14="http://schemas.microsoft.com/office/powerpoint/2010/main" val="3858333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Content Placeholder 2"/>
          <p:cNvSpPr>
            <a:spLocks noGrp="1"/>
          </p:cNvSpPr>
          <p:nvPr>
            <p:ph idx="4294967295"/>
          </p:nvPr>
        </p:nvSpPr>
        <p:spPr bwMode="auto">
          <a:xfrm>
            <a:off x="474134" y="1380067"/>
            <a:ext cx="8172980" cy="40539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Retrospective adjustments based on losses valued at 18 months following inception and annually thereafter until all claims are closed</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Annual reconciliation for first four adjustments making booking adjustments for tax obligation on unpaid reserves</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Final PLR adjustment results in a conversion moving it from a paid basis to an incurred program – CRITICAL:  At this point, incurred loss converts from collateral into premium and premium payment is due to the carrier from the insured</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25</a:t>
            </a:fld>
            <a:endParaRPr lang="en-US" dirty="0"/>
          </a:p>
        </p:txBody>
      </p:sp>
      <p:sp>
        <p:nvSpPr>
          <p:cNvPr id="2" name="Title 1"/>
          <p:cNvSpPr>
            <a:spLocks noGrp="1"/>
          </p:cNvSpPr>
          <p:nvPr>
            <p:ph type="title"/>
          </p:nvPr>
        </p:nvSpPr>
        <p:spPr/>
        <p:txBody>
          <a:bodyPr/>
          <a:lstStyle/>
          <a:p>
            <a:r>
              <a:rPr lang="en-US" b="0" dirty="0"/>
              <a:t>Paid Loss Retrospective Rating Plan (Cont’d.)</a:t>
            </a:r>
          </a:p>
        </p:txBody>
      </p:sp>
    </p:spTree>
    <p:extLst>
      <p:ext uri="{BB962C8B-B14F-4D97-AF65-F5344CB8AC3E}">
        <p14:creationId xmlns:p14="http://schemas.microsoft.com/office/powerpoint/2010/main" val="688838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Content Placeholder 2"/>
          <p:cNvSpPr>
            <a:spLocks noGrp="1"/>
          </p:cNvSpPr>
          <p:nvPr>
            <p:ph idx="4294967295"/>
          </p:nvPr>
        </p:nvSpPr>
        <p:spPr bwMode="auto">
          <a:xfrm>
            <a:off x="457201" y="1363133"/>
            <a:ext cx="8178800" cy="427249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How can a client maximize cost savings on a loss-sensitive program?</a:t>
            </a:r>
          </a:p>
          <a:p>
            <a:pPr marL="685800" lvl="1" indent="-228600" eaLnBrk="1" hangingPunct="1">
              <a:lnSpc>
                <a:spcPct val="130000"/>
              </a:lnSpc>
              <a:spcBef>
                <a:spcPct val="0"/>
              </a:spcBef>
              <a:buFont typeface="Arial" panose="020B0604020202020204" pitchFamily="34" charset="0"/>
              <a:buChar char="‒"/>
            </a:pPr>
            <a:r>
              <a:rPr lang="en-US" altLang="en-US" sz="1600" dirty="0">
                <a:solidFill>
                  <a:schemeClr val="tx1"/>
                </a:solidFill>
                <a:latin typeface="Arial" charset="0"/>
                <a:cs typeface="Arial" charset="0"/>
              </a:rPr>
              <a:t>30% of cost = fixed premium charge, 70% of cost = losses</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Why would an insured on a loss-sensitive plan be interested in the carrier’s claims handling capability?</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Risk Control Action Plans focused on frequency and severity reduction are key to a successful Risk Management Program and key to attacking and reducing 70% of the cost!</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Why would an insured’s concern continue even after the end of the policy period?</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26</a:t>
            </a:fld>
            <a:endParaRPr lang="en-US" dirty="0"/>
          </a:p>
        </p:txBody>
      </p:sp>
      <p:sp>
        <p:nvSpPr>
          <p:cNvPr id="2" name="Title 1"/>
          <p:cNvSpPr>
            <a:spLocks noGrp="1"/>
          </p:cNvSpPr>
          <p:nvPr>
            <p:ph type="title"/>
          </p:nvPr>
        </p:nvSpPr>
        <p:spPr/>
        <p:txBody>
          <a:bodyPr/>
          <a:lstStyle/>
          <a:p>
            <a:r>
              <a:rPr lang="en-US" b="0" dirty="0"/>
              <a:t>Discussion Questions</a:t>
            </a:r>
          </a:p>
        </p:txBody>
      </p:sp>
    </p:spTree>
    <p:extLst>
      <p:ext uri="{BB962C8B-B14F-4D97-AF65-F5344CB8AC3E}">
        <p14:creationId xmlns:p14="http://schemas.microsoft.com/office/powerpoint/2010/main" val="3204777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Content Placeholder 2"/>
          <p:cNvSpPr>
            <a:spLocks noGrp="1"/>
          </p:cNvSpPr>
          <p:nvPr>
            <p:ph idx="4294967295"/>
          </p:nvPr>
        </p:nvSpPr>
        <p:spPr bwMode="auto">
          <a:xfrm>
            <a:off x="457201" y="1380068"/>
            <a:ext cx="8178800" cy="346180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What is completed concurrently with the Unit Statistical Report?</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Aside from the experience modification, what other items rely on fair and equitable reserving?</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Why would an insured be interested in claims valuations and desire to be kept informed as situations develop?</a:t>
            </a:r>
          </a:p>
          <a:p>
            <a:pPr marL="685800" lvl="2" indent="-228600" eaLnBrk="1" hangingPunct="1">
              <a:lnSpc>
                <a:spcPct val="130000"/>
              </a:lnSpc>
              <a:spcBef>
                <a:spcPct val="0"/>
              </a:spcBef>
              <a:buFont typeface="Arial" panose="020B0604020202020204" pitchFamily="34" charset="0"/>
              <a:buChar char="‒"/>
            </a:pPr>
            <a:r>
              <a:rPr lang="en-US" altLang="en-US" sz="1600" dirty="0">
                <a:solidFill>
                  <a:schemeClr val="tx1"/>
                </a:solidFill>
                <a:latin typeface="Arial" charset="0"/>
                <a:cs typeface="Arial" charset="0"/>
              </a:rPr>
              <a:t>Claims communication is crucial – large claim payments </a:t>
            </a:r>
            <a:r>
              <a:rPr lang="en-US" altLang="en-US" sz="1600" dirty="0">
                <a:solidFill>
                  <a:schemeClr val="tx1"/>
                </a:solidFill>
              </a:rPr>
              <a:t>‒</a:t>
            </a:r>
            <a:r>
              <a:rPr lang="en-US" altLang="en-US" sz="1600" dirty="0">
                <a:solidFill>
                  <a:schemeClr val="tx1"/>
                </a:solidFill>
                <a:latin typeface="Arial" charset="0"/>
                <a:cs typeface="Arial" charset="0"/>
              </a:rPr>
              <a:t> settlements, surgery bill, etc. may be billed within 30 days! </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27</a:t>
            </a:fld>
            <a:endParaRPr lang="en-US" dirty="0"/>
          </a:p>
        </p:txBody>
      </p:sp>
      <p:sp>
        <p:nvSpPr>
          <p:cNvPr id="2" name="Title 1"/>
          <p:cNvSpPr>
            <a:spLocks noGrp="1"/>
          </p:cNvSpPr>
          <p:nvPr>
            <p:ph type="title"/>
          </p:nvPr>
        </p:nvSpPr>
        <p:spPr/>
        <p:txBody>
          <a:bodyPr/>
          <a:lstStyle/>
          <a:p>
            <a:r>
              <a:rPr lang="en-US" b="0" dirty="0"/>
              <a:t>Discussion Questions (Cont’d.)</a:t>
            </a:r>
          </a:p>
        </p:txBody>
      </p:sp>
    </p:spTree>
    <p:extLst>
      <p:ext uri="{BB962C8B-B14F-4D97-AF65-F5344CB8AC3E}">
        <p14:creationId xmlns:p14="http://schemas.microsoft.com/office/powerpoint/2010/main" val="1290721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10"/>
          <p:cNvSpPr>
            <a:spLocks noGrp="1" noChangeArrowheads="1"/>
          </p:cNvSpPr>
          <p:nvPr>
            <p:ph idx="4294967295"/>
          </p:nvPr>
        </p:nvSpPr>
        <p:spPr bwMode="auto">
          <a:xfrm>
            <a:off x="465667" y="1371600"/>
            <a:ext cx="8170333" cy="441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Your contact may not tell you the whole story, or may not know it.  You need to go to multiple sources.  Live and in person is best, well in advance of submitting to any carrier.  Request a meeting, attend the risk control surveys and make more contacts</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Get inside your client’s head:  hot buttons, objectives, fears.  Look for problems that he doesn’t know or doesn’t realize he has.  Respond to each when you discuss the account with your carriers and then again when propose your programs to the insured</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Determine account’s historical experience with loss-sensitive programs.  Are there past experiences that create difficulty in the sale?  Is it fear, or lack of understanding?</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Read and understand the financials, look for opportunities, engage your own resources to evaluate the account and develop a strategy</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Learn about their industry in depth; understand the operational and economic pressures they face</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Short and long-term financial goals and business plan</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28</a:t>
            </a:fld>
            <a:endParaRPr lang="en-US" dirty="0"/>
          </a:p>
        </p:txBody>
      </p:sp>
      <p:sp>
        <p:nvSpPr>
          <p:cNvPr id="2" name="Title 1"/>
          <p:cNvSpPr>
            <a:spLocks noGrp="1"/>
          </p:cNvSpPr>
          <p:nvPr>
            <p:ph type="title"/>
          </p:nvPr>
        </p:nvSpPr>
        <p:spPr/>
        <p:txBody>
          <a:bodyPr/>
          <a:lstStyle/>
          <a:p>
            <a:r>
              <a:rPr lang="en-US" b="0" dirty="0"/>
              <a:t>Developing a Product and Carrier Match</a:t>
            </a:r>
          </a:p>
        </p:txBody>
      </p:sp>
    </p:spTree>
    <p:extLst>
      <p:ext uri="{BB962C8B-B14F-4D97-AF65-F5344CB8AC3E}">
        <p14:creationId xmlns:p14="http://schemas.microsoft.com/office/powerpoint/2010/main" val="2431434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10"/>
          <p:cNvSpPr>
            <a:spLocks noGrp="1" noChangeArrowheads="1"/>
          </p:cNvSpPr>
          <p:nvPr>
            <p:ph idx="4294967295"/>
          </p:nvPr>
        </p:nvSpPr>
        <p:spPr bwMode="auto">
          <a:xfrm>
            <a:off x="482601" y="1388532"/>
            <a:ext cx="8153400" cy="415025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Think about competitors you may write that are in the same industry or accounts on similar programs.  What were their concerns?  Why did they select the program they are on?  Can you share any common threads in your experiences to assist this client?</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Does he/she understand loss-sensitive, know how to account for it and manage it profitably, and can he/she present to management if needed?  If not, you must accompany your contact when meeting with his/her manager or management team</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Identify problems associated with a guaranteed cost program; identify solutions provided by a loss-sensitive program</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Illustrate the concept effectively – a picture is worth a thousand words</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Test your buyer/insured.  Does he/she get it?  Does he/she agree?  If not, try to explain again.  Be persistent and creative</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29</a:t>
            </a:fld>
            <a:endParaRPr lang="en-US" dirty="0"/>
          </a:p>
        </p:txBody>
      </p:sp>
      <p:sp>
        <p:nvSpPr>
          <p:cNvPr id="2" name="Title 1"/>
          <p:cNvSpPr>
            <a:spLocks noGrp="1"/>
          </p:cNvSpPr>
          <p:nvPr>
            <p:ph type="title"/>
          </p:nvPr>
        </p:nvSpPr>
        <p:spPr/>
        <p:txBody>
          <a:bodyPr/>
          <a:lstStyle/>
          <a:p>
            <a:r>
              <a:rPr lang="en-US" b="0" dirty="0"/>
              <a:t>Developing a Product and Carrier Match (Cont’d.)</a:t>
            </a:r>
          </a:p>
        </p:txBody>
      </p:sp>
    </p:spTree>
    <p:extLst>
      <p:ext uri="{BB962C8B-B14F-4D97-AF65-F5344CB8AC3E}">
        <p14:creationId xmlns:p14="http://schemas.microsoft.com/office/powerpoint/2010/main" val="2271472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Content Placeholder 2"/>
          <p:cNvSpPr>
            <a:spLocks noGrp="1"/>
          </p:cNvSpPr>
          <p:nvPr>
            <p:ph idx="4294967295"/>
          </p:nvPr>
        </p:nvSpPr>
        <p:spPr bwMode="auto">
          <a:xfrm>
            <a:off x="465667" y="1371601"/>
            <a:ext cx="8170333" cy="3803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100% transfer of risk</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Characterized by premiums that are paid using traditional calculation methods, i.e., exposure times rate times MOD</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No risk of additional premiums during the policy term due to large losses or poor experience – audit will adjust final premium to the earned exposures</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Includes some small deductibles that are calculated within claim settlements – no “aggregate” on small deductibles</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Dividends may be an option</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Year-to-year volatility </a:t>
            </a:r>
            <a:r>
              <a:rPr lang="en-US" altLang="en-US" sz="1600" dirty="0">
                <a:solidFill>
                  <a:schemeClr val="tx1"/>
                </a:solidFill>
              </a:rPr>
              <a:t>‒</a:t>
            </a:r>
            <a:r>
              <a:rPr lang="en-US" altLang="en-US" sz="1600" dirty="0">
                <a:solidFill>
                  <a:schemeClr val="tx1"/>
                </a:solidFill>
                <a:latin typeface="Arial" charset="0"/>
                <a:cs typeface="Arial" charset="0"/>
              </a:rPr>
              <a:t> market conditions</a:t>
            </a:r>
          </a:p>
        </p:txBody>
      </p:sp>
      <p:sp>
        <p:nvSpPr>
          <p:cNvPr id="5"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3</a:t>
            </a:fld>
            <a:endParaRPr lang="en-US" dirty="0"/>
          </a:p>
        </p:txBody>
      </p:sp>
      <p:sp>
        <p:nvSpPr>
          <p:cNvPr id="2" name="Title 1"/>
          <p:cNvSpPr>
            <a:spLocks noGrp="1"/>
          </p:cNvSpPr>
          <p:nvPr>
            <p:ph type="title"/>
          </p:nvPr>
        </p:nvSpPr>
        <p:spPr/>
        <p:txBody>
          <a:bodyPr/>
          <a:lstStyle/>
          <a:p>
            <a:r>
              <a:rPr lang="en-US" b="0" dirty="0"/>
              <a:t>Guaranteed Cost Plans</a:t>
            </a:r>
          </a:p>
        </p:txBody>
      </p:sp>
    </p:spTree>
    <p:extLst>
      <p:ext uri="{BB962C8B-B14F-4D97-AF65-F5344CB8AC3E}">
        <p14:creationId xmlns:p14="http://schemas.microsoft.com/office/powerpoint/2010/main" val="1838250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7" name="Rectangle 3"/>
          <p:cNvSpPr>
            <a:spLocks noGrp="1" noChangeArrowheads="1"/>
          </p:cNvSpPr>
          <p:nvPr>
            <p:ph type="body" idx="4294967295"/>
          </p:nvPr>
        </p:nvSpPr>
        <p:spPr bwMode="auto">
          <a:xfrm>
            <a:off x="474132" y="1363134"/>
            <a:ext cx="8212667" cy="476303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a:bodyPr>
          <a:lstStyle/>
          <a:p>
            <a:pPr marL="285750" indent="-285750">
              <a:lnSpc>
                <a:spcPct val="130000"/>
              </a:lnSpc>
              <a:spcBef>
                <a:spcPts val="0"/>
              </a:spcBef>
              <a:buFont typeface="Arial" panose="020B0604020202020204" pitchFamily="34" charset="0"/>
              <a:buChar char="•"/>
            </a:pPr>
            <a:r>
              <a:rPr lang="en-US" altLang="en-US" sz="1600" dirty="0">
                <a:solidFill>
                  <a:schemeClr val="tx1"/>
                </a:solidFill>
                <a:latin typeface="Arial" charset="0"/>
              </a:rPr>
              <a:t>Accord applications</a:t>
            </a:r>
          </a:p>
          <a:p>
            <a:pPr marL="285750" indent="-285750">
              <a:lnSpc>
                <a:spcPct val="130000"/>
              </a:lnSpc>
              <a:spcBef>
                <a:spcPts val="0"/>
              </a:spcBef>
              <a:buFont typeface="Arial" panose="020B0604020202020204" pitchFamily="34" charset="0"/>
              <a:buChar char="•"/>
            </a:pPr>
            <a:r>
              <a:rPr lang="en-US" altLang="en-US" sz="1600" dirty="0">
                <a:solidFill>
                  <a:schemeClr val="tx1"/>
                </a:solidFill>
                <a:latin typeface="Arial" charset="0"/>
              </a:rPr>
              <a:t>5 to 10 years of currently valued loss information</a:t>
            </a:r>
          </a:p>
          <a:p>
            <a:pPr marL="285750" indent="-285750">
              <a:lnSpc>
                <a:spcPct val="130000"/>
              </a:lnSpc>
              <a:spcBef>
                <a:spcPts val="0"/>
              </a:spcBef>
              <a:buFont typeface="Arial" panose="020B0604020202020204" pitchFamily="34" charset="0"/>
              <a:buChar char="•"/>
            </a:pPr>
            <a:r>
              <a:rPr lang="en-US" altLang="en-US" sz="1600" dirty="0">
                <a:solidFill>
                  <a:schemeClr val="tx1"/>
                </a:solidFill>
                <a:latin typeface="Arial" charset="0"/>
              </a:rPr>
              <a:t>5 to 10 years of exposure/payroll</a:t>
            </a:r>
          </a:p>
          <a:p>
            <a:pPr marL="285750" indent="-285750">
              <a:lnSpc>
                <a:spcPct val="130000"/>
              </a:lnSpc>
              <a:spcBef>
                <a:spcPts val="0"/>
              </a:spcBef>
              <a:buFont typeface="Arial" panose="020B0604020202020204" pitchFamily="34" charset="0"/>
              <a:buChar char="•"/>
            </a:pPr>
            <a:r>
              <a:rPr lang="en-US" altLang="en-US" sz="1600" dirty="0">
                <a:solidFill>
                  <a:schemeClr val="tx1"/>
                </a:solidFill>
                <a:latin typeface="Arial" charset="0"/>
              </a:rPr>
              <a:t>Company overview</a:t>
            </a:r>
          </a:p>
          <a:p>
            <a:pPr marL="285750" indent="-285750">
              <a:lnSpc>
                <a:spcPct val="130000"/>
              </a:lnSpc>
              <a:spcBef>
                <a:spcPts val="0"/>
              </a:spcBef>
              <a:buFont typeface="Arial" panose="020B0604020202020204" pitchFamily="34" charset="0"/>
              <a:buChar char="•"/>
            </a:pPr>
            <a:r>
              <a:rPr lang="en-US" altLang="en-US" sz="1600" dirty="0">
                <a:solidFill>
                  <a:schemeClr val="tx1"/>
                </a:solidFill>
                <a:latin typeface="Arial" charset="0"/>
              </a:rPr>
              <a:t>Detailed loss analysis – claims over 25,000, what happened, current status?</a:t>
            </a:r>
          </a:p>
          <a:p>
            <a:pPr marL="285750" indent="-285750">
              <a:lnSpc>
                <a:spcPct val="130000"/>
              </a:lnSpc>
              <a:spcBef>
                <a:spcPts val="0"/>
              </a:spcBef>
              <a:buFont typeface="Arial" panose="020B0604020202020204" pitchFamily="34" charset="0"/>
              <a:buChar char="•"/>
            </a:pPr>
            <a:r>
              <a:rPr lang="en-US" altLang="en-US" sz="1600" dirty="0">
                <a:solidFill>
                  <a:schemeClr val="tx1"/>
                </a:solidFill>
                <a:latin typeface="Arial" charset="0"/>
              </a:rPr>
              <a:t>Audited financial statements </a:t>
            </a:r>
          </a:p>
          <a:p>
            <a:pPr marL="285750" indent="-285750">
              <a:lnSpc>
                <a:spcPct val="130000"/>
              </a:lnSpc>
              <a:spcBef>
                <a:spcPts val="0"/>
              </a:spcBef>
              <a:buFont typeface="Arial" panose="020B0604020202020204" pitchFamily="34" charset="0"/>
              <a:buChar char="•"/>
            </a:pPr>
            <a:r>
              <a:rPr lang="en-US" altLang="en-US" sz="1600" dirty="0">
                <a:solidFill>
                  <a:schemeClr val="tx1"/>
                </a:solidFill>
                <a:latin typeface="Arial" charset="0"/>
              </a:rPr>
              <a:t>Client “hot buttons” – reduce cost, service – claims or risk control, cash flow? </a:t>
            </a:r>
          </a:p>
          <a:p>
            <a:pPr marL="285750" indent="-285750">
              <a:lnSpc>
                <a:spcPct val="130000"/>
              </a:lnSpc>
              <a:spcBef>
                <a:spcPts val="0"/>
              </a:spcBef>
              <a:buFont typeface="Arial" panose="020B0604020202020204" pitchFamily="34" charset="0"/>
              <a:buChar char="•"/>
            </a:pPr>
            <a:r>
              <a:rPr lang="en-US" altLang="en-US" sz="1600" dirty="0">
                <a:solidFill>
                  <a:schemeClr val="tx1"/>
                </a:solidFill>
                <a:latin typeface="Arial" charset="0"/>
              </a:rPr>
              <a:t>Who is the buyer? – Human Resource Representative, Risk Manager, CFO, owner?</a:t>
            </a:r>
          </a:p>
          <a:p>
            <a:pPr marL="285750" indent="-285750">
              <a:lnSpc>
                <a:spcPct val="130000"/>
              </a:lnSpc>
              <a:spcBef>
                <a:spcPts val="0"/>
              </a:spcBef>
              <a:buFont typeface="Arial" panose="020B0604020202020204" pitchFamily="34" charset="0"/>
              <a:buChar char="•"/>
            </a:pPr>
            <a:r>
              <a:rPr lang="en-US" altLang="en-US" sz="1600" dirty="0">
                <a:solidFill>
                  <a:schemeClr val="tx1"/>
                </a:solidFill>
                <a:latin typeface="Arial" charset="0"/>
              </a:rPr>
              <a:t>Management commitment/involvement/confidence with safety initiatives?</a:t>
            </a:r>
          </a:p>
          <a:p>
            <a:pPr marL="285750" indent="-285750">
              <a:lnSpc>
                <a:spcPct val="130000"/>
              </a:lnSpc>
              <a:spcBef>
                <a:spcPts val="0"/>
              </a:spcBef>
              <a:buFont typeface="Arial" panose="020B0604020202020204" pitchFamily="34" charset="0"/>
              <a:buChar char="•"/>
            </a:pPr>
            <a:r>
              <a:rPr lang="en-US" altLang="en-US" sz="1600" dirty="0">
                <a:solidFill>
                  <a:schemeClr val="tx1"/>
                </a:solidFill>
                <a:latin typeface="Arial" charset="0"/>
              </a:rPr>
              <a:t>Calculate and share your loss pick with the underwriter</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30</a:t>
            </a:fld>
            <a:endParaRPr lang="en-US" dirty="0"/>
          </a:p>
        </p:txBody>
      </p:sp>
      <p:sp>
        <p:nvSpPr>
          <p:cNvPr id="2" name="Title 1"/>
          <p:cNvSpPr>
            <a:spLocks noGrp="1"/>
          </p:cNvSpPr>
          <p:nvPr>
            <p:ph type="title"/>
          </p:nvPr>
        </p:nvSpPr>
        <p:spPr/>
        <p:txBody>
          <a:bodyPr/>
          <a:lstStyle/>
          <a:p>
            <a:r>
              <a:rPr lang="en-US" sz="1800" b="0" dirty="0"/>
              <a:t>Information Needed to Approach an Underwriter About a Loss-sensitive Solution</a:t>
            </a:r>
          </a:p>
        </p:txBody>
      </p:sp>
    </p:spTree>
    <p:extLst>
      <p:ext uri="{BB962C8B-B14F-4D97-AF65-F5344CB8AC3E}">
        <p14:creationId xmlns:p14="http://schemas.microsoft.com/office/powerpoint/2010/main" val="2930315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10"/>
          <p:cNvSpPr>
            <a:spLocks noGrp="1" noChangeArrowheads="1"/>
          </p:cNvSpPr>
          <p:nvPr>
            <p:ph idx="4294967295"/>
          </p:nvPr>
        </p:nvSpPr>
        <p:spPr bwMode="auto">
          <a:xfrm>
            <a:off x="474133" y="1357313"/>
            <a:ext cx="8161867" cy="4433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You want to be the most knowledgeable person at the table most of the time.  Realize, though, that no one can be this 100% of the time.  Carry yourself as a true industry expert and TRUSTED ADVISOR, but know when to show humility and seek guidance or assistance elsewhere…within your firm or from a carrier partner</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Educate the insured at multiple levels</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Be on the lookout for problems to solve </a:t>
            </a:r>
            <a:r>
              <a:rPr lang="en-US" altLang="en-US" sz="1600" dirty="0">
                <a:solidFill>
                  <a:schemeClr val="tx1"/>
                </a:solidFill>
              </a:rPr>
              <a:t>‒</a:t>
            </a:r>
            <a:r>
              <a:rPr lang="en-US" altLang="en-US" sz="1600" dirty="0">
                <a:solidFill>
                  <a:schemeClr val="tx1"/>
                </a:solidFill>
                <a:latin typeface="Arial" charset="0"/>
                <a:cs typeface="Arial" charset="0"/>
              </a:rPr>
              <a:t> this is really where you can gain credibility and support from a prospective client or carrier</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Carefully choose your words, supporting materials, and teaching methods to maximize learning</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Watch your language </a:t>
            </a:r>
            <a:r>
              <a:rPr lang="en-US" altLang="en-US" sz="1600" dirty="0">
                <a:solidFill>
                  <a:schemeClr val="tx1"/>
                </a:solidFill>
              </a:rPr>
              <a:t>‒</a:t>
            </a:r>
            <a:r>
              <a:rPr lang="en-US" altLang="en-US" sz="1600" dirty="0">
                <a:solidFill>
                  <a:schemeClr val="tx1"/>
                </a:solidFill>
                <a:latin typeface="Arial" charset="0"/>
                <a:cs typeface="Arial" charset="0"/>
              </a:rPr>
              <a:t> avoid buzzwords, insurance acronyms, and complex words or phrases without properly explaining them</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31</a:t>
            </a:fld>
            <a:endParaRPr lang="en-US" dirty="0"/>
          </a:p>
        </p:txBody>
      </p:sp>
      <p:sp>
        <p:nvSpPr>
          <p:cNvPr id="2" name="Title 1"/>
          <p:cNvSpPr>
            <a:spLocks noGrp="1"/>
          </p:cNvSpPr>
          <p:nvPr>
            <p:ph type="title"/>
          </p:nvPr>
        </p:nvSpPr>
        <p:spPr/>
        <p:txBody>
          <a:bodyPr/>
          <a:lstStyle/>
          <a:p>
            <a:r>
              <a:rPr lang="en-US" b="0" dirty="0"/>
              <a:t>Be Prepared and Know Your Limitations</a:t>
            </a:r>
          </a:p>
        </p:txBody>
      </p:sp>
    </p:spTree>
    <p:extLst>
      <p:ext uri="{BB962C8B-B14F-4D97-AF65-F5344CB8AC3E}">
        <p14:creationId xmlns:p14="http://schemas.microsoft.com/office/powerpoint/2010/main" val="1569131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10"/>
          <p:cNvSpPr>
            <a:spLocks noGrp="1" noChangeArrowheads="1"/>
          </p:cNvSpPr>
          <p:nvPr>
            <p:ph idx="4294967295"/>
          </p:nvPr>
        </p:nvSpPr>
        <p:spPr bwMode="auto">
          <a:xfrm>
            <a:off x="457201" y="1371600"/>
            <a:ext cx="8178800" cy="44894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How would the account have fared over time on a loss-sensitive program compared to guaranteed cost? Create a 5 year or 10 year comparison</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Seriously explore a premium deferral </a:t>
            </a:r>
            <a:r>
              <a:rPr lang="en-US" altLang="en-US" sz="1600" dirty="0">
                <a:solidFill>
                  <a:schemeClr val="tx1"/>
                </a:solidFill>
              </a:rPr>
              <a:t>‒</a:t>
            </a:r>
            <a:r>
              <a:rPr lang="en-US" altLang="en-US" sz="1600" dirty="0">
                <a:solidFill>
                  <a:schemeClr val="tx1"/>
                </a:solidFill>
                <a:latin typeface="Arial" charset="0"/>
                <a:cs typeface="Arial" charset="0"/>
              </a:rPr>
              <a:t> speak with your underwriter about alternatives to standard pay-in strategies.  The carrier may also be able to offer additional resources to assist you in selling the loss-sensitive program</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Effectively use and explain the benefits of loss limits, cash flow, loss conversion factors, holding adjustments and using loss development factors</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Depending on the size of the account, a pre-fund (working cash fund) is often a worthy competitor to a guaranteed cost program.  Again, keep the tool analogy in mind.  All loss-sensitive products are simply tools to achieve a goal</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Place a bet on claims and risk control.  When combined with an effectively structured loss-sensitive program, the account can win big and you can humbly look like a hero</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32</a:t>
            </a:fld>
            <a:endParaRPr lang="en-US" dirty="0"/>
          </a:p>
        </p:txBody>
      </p:sp>
      <p:sp>
        <p:nvSpPr>
          <p:cNvPr id="2" name="Title 1"/>
          <p:cNvSpPr>
            <a:spLocks noGrp="1"/>
          </p:cNvSpPr>
          <p:nvPr>
            <p:ph type="title"/>
          </p:nvPr>
        </p:nvSpPr>
        <p:spPr/>
        <p:txBody>
          <a:bodyPr/>
          <a:lstStyle/>
          <a:p>
            <a:r>
              <a:rPr lang="en-US" b="0" dirty="0"/>
              <a:t>Illustrate the Differences</a:t>
            </a:r>
          </a:p>
        </p:txBody>
      </p:sp>
    </p:spTree>
    <p:extLst>
      <p:ext uri="{BB962C8B-B14F-4D97-AF65-F5344CB8AC3E}">
        <p14:creationId xmlns:p14="http://schemas.microsoft.com/office/powerpoint/2010/main" val="726887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813" y="1534565"/>
            <a:ext cx="7526337" cy="363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33</a:t>
            </a:fld>
            <a:endParaRPr lang="en-US" dirty="0"/>
          </a:p>
        </p:txBody>
      </p:sp>
      <p:sp>
        <p:nvSpPr>
          <p:cNvPr id="2" name="Title 1"/>
          <p:cNvSpPr>
            <a:spLocks noGrp="1"/>
          </p:cNvSpPr>
          <p:nvPr>
            <p:ph type="title"/>
          </p:nvPr>
        </p:nvSpPr>
        <p:spPr/>
        <p:txBody>
          <a:bodyPr/>
          <a:lstStyle/>
          <a:p>
            <a:r>
              <a:rPr lang="en-US" b="0" dirty="0"/>
              <a:t>Sample Premium Projection Exhibit #1</a:t>
            </a:r>
          </a:p>
        </p:txBody>
      </p:sp>
      <p:sp>
        <p:nvSpPr>
          <p:cNvPr id="6" name="Subtitle 3"/>
          <p:cNvSpPr>
            <a:spLocks noGrp="1"/>
          </p:cNvSpPr>
          <p:nvPr>
            <p:ph type="subTitle" idx="13"/>
          </p:nvPr>
        </p:nvSpPr>
        <p:spPr>
          <a:xfrm>
            <a:off x="482600" y="680743"/>
            <a:ext cx="7137400" cy="418286"/>
          </a:xfrm>
        </p:spPr>
        <p:txBody>
          <a:bodyPr/>
          <a:lstStyle/>
          <a:p>
            <a:r>
              <a:rPr lang="en-US" b="0" dirty="0">
                <a:solidFill>
                  <a:schemeClr val="tx1">
                    <a:lumMod val="65000"/>
                    <a:lumOff val="35000"/>
                  </a:schemeClr>
                </a:solidFill>
              </a:rPr>
              <a:t>A Picture is Worth a Thousand Words</a:t>
            </a:r>
          </a:p>
        </p:txBody>
      </p:sp>
    </p:spTree>
    <p:extLst>
      <p:ext uri="{BB962C8B-B14F-4D97-AF65-F5344CB8AC3E}">
        <p14:creationId xmlns:p14="http://schemas.microsoft.com/office/powerpoint/2010/main" val="2105860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7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1850" y="1413912"/>
            <a:ext cx="7431088" cy="367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34</a:t>
            </a:fld>
            <a:endParaRPr lang="en-US" dirty="0"/>
          </a:p>
        </p:txBody>
      </p:sp>
      <p:sp>
        <p:nvSpPr>
          <p:cNvPr id="2" name="Title 1"/>
          <p:cNvSpPr>
            <a:spLocks noGrp="1"/>
          </p:cNvSpPr>
          <p:nvPr>
            <p:ph type="title"/>
          </p:nvPr>
        </p:nvSpPr>
        <p:spPr/>
        <p:txBody>
          <a:bodyPr/>
          <a:lstStyle/>
          <a:p>
            <a:r>
              <a:rPr lang="en-US" b="0" dirty="0"/>
              <a:t>Sample Premium Projections Exhibit #2</a:t>
            </a:r>
          </a:p>
        </p:txBody>
      </p:sp>
      <p:sp>
        <p:nvSpPr>
          <p:cNvPr id="6" name="Subtitle 3"/>
          <p:cNvSpPr>
            <a:spLocks noGrp="1"/>
          </p:cNvSpPr>
          <p:nvPr>
            <p:ph type="subTitle" idx="13"/>
          </p:nvPr>
        </p:nvSpPr>
        <p:spPr>
          <a:xfrm>
            <a:off x="482600" y="680743"/>
            <a:ext cx="7137400" cy="418286"/>
          </a:xfrm>
        </p:spPr>
        <p:txBody>
          <a:bodyPr/>
          <a:lstStyle/>
          <a:p>
            <a:r>
              <a:rPr lang="en-US" b="0" dirty="0">
                <a:solidFill>
                  <a:schemeClr val="tx1">
                    <a:lumMod val="65000"/>
                    <a:lumOff val="35000"/>
                  </a:schemeClr>
                </a:solidFill>
              </a:rPr>
              <a:t>Another Thousand Words</a:t>
            </a:r>
          </a:p>
        </p:txBody>
      </p:sp>
    </p:spTree>
    <p:extLst>
      <p:ext uri="{BB962C8B-B14F-4D97-AF65-F5344CB8AC3E}">
        <p14:creationId xmlns:p14="http://schemas.microsoft.com/office/powerpoint/2010/main" val="1320210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10"/>
          <p:cNvSpPr>
            <a:spLocks noGrp="1" noChangeArrowheads="1"/>
          </p:cNvSpPr>
          <p:nvPr>
            <p:ph idx="4294967295"/>
          </p:nvPr>
        </p:nvSpPr>
        <p:spPr bwMode="auto">
          <a:xfrm>
            <a:off x="465667" y="1380066"/>
            <a:ext cx="8170333" cy="437938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You must start to build your case early:  more than six months out.  Begin discussions with your client at multiple levels and you will make the process easier </a:t>
            </a:r>
            <a:r>
              <a:rPr lang="en-US" altLang="en-US" sz="1600" u="sng" dirty="0">
                <a:solidFill>
                  <a:schemeClr val="tx1"/>
                </a:solidFill>
                <a:latin typeface="Arial" charset="0"/>
                <a:cs typeface="Arial" charset="0"/>
              </a:rPr>
              <a:t>and</a:t>
            </a:r>
            <a:r>
              <a:rPr lang="en-US" altLang="en-US" sz="1600" dirty="0">
                <a:solidFill>
                  <a:schemeClr val="tx1"/>
                </a:solidFill>
                <a:latin typeface="Arial" charset="0"/>
                <a:cs typeface="Arial" charset="0"/>
              </a:rPr>
              <a:t> more successful</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Engage in a detailed pre-qualification process.  Nothing new here in any new or renewal discussion.  Just don’t assume you know what any insured will do.  Ask the questions!  You have a great feel for your clients but much can change quickly and without notice</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The ultimate goal of loss-sensitive is to create a win/win/win for you, the client, and the carrier.  The final decision is always the client’s if their experience and financials are good.  Prepare for loss-sensitive over time.  The first presentation may just be the educator to spark more constructive conversation over time</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Multiple options and multiple iterations often end up as a waste of everyone’s time.  Focus on a limited number of alternatives and presentations to avoid frustration and confusion</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35</a:t>
            </a:fld>
            <a:endParaRPr lang="en-US" dirty="0"/>
          </a:p>
        </p:txBody>
      </p:sp>
      <p:sp>
        <p:nvSpPr>
          <p:cNvPr id="2" name="Title 1"/>
          <p:cNvSpPr>
            <a:spLocks noGrp="1"/>
          </p:cNvSpPr>
          <p:nvPr>
            <p:ph type="title"/>
          </p:nvPr>
        </p:nvSpPr>
        <p:spPr/>
        <p:txBody>
          <a:bodyPr/>
          <a:lstStyle/>
          <a:p>
            <a:r>
              <a:rPr lang="en-US" b="0" dirty="0"/>
              <a:t>Spend Your Time Wisely</a:t>
            </a:r>
          </a:p>
        </p:txBody>
      </p:sp>
    </p:spTree>
    <p:extLst>
      <p:ext uri="{BB962C8B-B14F-4D97-AF65-F5344CB8AC3E}">
        <p14:creationId xmlns:p14="http://schemas.microsoft.com/office/powerpoint/2010/main" val="416294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36</a:t>
            </a:fld>
            <a:endParaRPr lang="en-US" dirty="0"/>
          </a:p>
        </p:txBody>
      </p:sp>
      <p:sp>
        <p:nvSpPr>
          <p:cNvPr id="5" name="Title 1"/>
          <p:cNvSpPr txBox="1">
            <a:spLocks/>
          </p:cNvSpPr>
          <p:nvPr/>
        </p:nvSpPr>
        <p:spPr>
          <a:xfrm>
            <a:off x="490794" y="283827"/>
            <a:ext cx="8229599" cy="237761"/>
          </a:xfrm>
          <a:prstGeom prst="rect">
            <a:avLst/>
          </a:prstGeom>
        </p:spPr>
        <p:txBody>
          <a:bodyPr vert="horz" lIns="0" tIns="45720" rIns="0" bIns="45720" rtlCol="0" anchor="ctr">
            <a:noAutofit/>
          </a:bodyPr>
          <a:lstStyle>
            <a:lvl1pPr algn="l" defTabSz="457200" rtl="0" eaLnBrk="1" latinLnBrk="0" hangingPunct="1">
              <a:spcBef>
                <a:spcPct val="0"/>
              </a:spcBef>
              <a:buNone/>
              <a:defRPr sz="2400" b="1" kern="1200">
                <a:solidFill>
                  <a:schemeClr val="tx2"/>
                </a:solidFill>
                <a:latin typeface="Arial"/>
                <a:ea typeface="+mj-ea"/>
                <a:cs typeface="Arial"/>
              </a:defRPr>
            </a:lvl1pPr>
          </a:lstStyle>
          <a:p>
            <a:r>
              <a:rPr lang="en-US" b="0" dirty="0"/>
              <a:t>Thank You for Your Attention</a:t>
            </a:r>
          </a:p>
        </p:txBody>
      </p:sp>
      <p:pic>
        <p:nvPicPr>
          <p:cNvPr id="7" name="Picture 2" descr="R:\Old Republic Branding\ORI Brand Templates\PMA\PMA_Logos_JPGs_PNGs_Market\PMA_RGB_ShortLine_Marke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5170" y="2372265"/>
            <a:ext cx="5295903"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824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Content Placeholder 2"/>
          <p:cNvSpPr>
            <a:spLocks noGrp="1"/>
          </p:cNvSpPr>
          <p:nvPr>
            <p:ph idx="4294967295"/>
          </p:nvPr>
        </p:nvSpPr>
        <p:spPr bwMode="auto">
          <a:xfrm>
            <a:off x="474133" y="1363133"/>
            <a:ext cx="8161867" cy="434075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Initial premium is calculated using traditional means or loss rating depending on nature of product and plan--carrier must always issue a policy in accordance with state filing regulations</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Plans may include per claim or occurrence limit that the insured pays for a single accident (loss limit)</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Plans may have a maximum loss dollar that the insured will pay on all losses (aggregate)</a:t>
            </a:r>
          </a:p>
          <a:p>
            <a:pPr marL="228600" indent="-228600">
              <a:lnSpc>
                <a:spcPct val="130000"/>
              </a:lnSpc>
              <a:spcBef>
                <a:spcPct val="0"/>
              </a:spcBef>
              <a:buFontTx/>
              <a:buChar char="•"/>
            </a:pPr>
            <a:r>
              <a:rPr lang="en-US" altLang="en-US" sz="1600" dirty="0">
                <a:solidFill>
                  <a:schemeClr val="tx1"/>
                </a:solidFill>
                <a:latin typeface="Arial" charset="0"/>
                <a:cs typeface="Arial" charset="0"/>
              </a:rPr>
              <a:t>Expensing approach--carriers employ differing approaches.  Some use priced rate levels and others use common company rate levels to establish expensing</a:t>
            </a:r>
          </a:p>
          <a:p>
            <a:pPr marL="228600" indent="-228600">
              <a:lnSpc>
                <a:spcPct val="130000"/>
              </a:lnSpc>
              <a:spcBef>
                <a:spcPct val="0"/>
              </a:spcBef>
              <a:buFontTx/>
              <a:buChar char="•"/>
            </a:pPr>
            <a:r>
              <a:rPr lang="en-US" altLang="en-US" sz="1600" dirty="0">
                <a:solidFill>
                  <a:schemeClr val="tx1"/>
                </a:solidFill>
                <a:latin typeface="Arial" charset="0"/>
                <a:cs typeface="Arial" charset="0"/>
              </a:rPr>
              <a:t>Company expenses (also called fixed costs) fund non-claims expenses at the carrier level--include such things as board and bureau fees, general expenses, risk control services, insurance charge, commission, and loss limit costs</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4</a:t>
            </a:fld>
            <a:endParaRPr lang="en-US" dirty="0"/>
          </a:p>
        </p:txBody>
      </p:sp>
      <p:sp>
        <p:nvSpPr>
          <p:cNvPr id="2" name="Title 1"/>
          <p:cNvSpPr>
            <a:spLocks noGrp="1"/>
          </p:cNvSpPr>
          <p:nvPr>
            <p:ph type="title"/>
          </p:nvPr>
        </p:nvSpPr>
        <p:spPr/>
        <p:txBody>
          <a:bodyPr/>
          <a:lstStyle/>
          <a:p>
            <a:r>
              <a:rPr lang="en-US" b="0" dirty="0"/>
              <a:t>Common Elements of Loss-sensitive Plans</a:t>
            </a:r>
          </a:p>
        </p:txBody>
      </p:sp>
      <p:sp>
        <p:nvSpPr>
          <p:cNvPr id="7" name="Subtitle 3"/>
          <p:cNvSpPr>
            <a:spLocks noGrp="1"/>
          </p:cNvSpPr>
          <p:nvPr>
            <p:ph type="subTitle" idx="13"/>
          </p:nvPr>
        </p:nvSpPr>
        <p:spPr>
          <a:xfrm>
            <a:off x="482600" y="680743"/>
            <a:ext cx="7137400" cy="418286"/>
          </a:xfrm>
        </p:spPr>
        <p:txBody>
          <a:bodyPr/>
          <a:lstStyle/>
          <a:p>
            <a:r>
              <a:rPr lang="en-US" b="0" dirty="0">
                <a:solidFill>
                  <a:schemeClr val="tx1">
                    <a:lumMod val="65000"/>
                    <a:lumOff val="35000"/>
                  </a:schemeClr>
                </a:solidFill>
              </a:rPr>
              <a:t>Excluding SIR Programs</a:t>
            </a:r>
          </a:p>
        </p:txBody>
      </p:sp>
    </p:spTree>
    <p:extLst>
      <p:ext uri="{BB962C8B-B14F-4D97-AF65-F5344CB8AC3E}">
        <p14:creationId xmlns:p14="http://schemas.microsoft.com/office/powerpoint/2010/main" val="1884663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Content Placeholder 2"/>
          <p:cNvSpPr>
            <a:spLocks noGrp="1"/>
          </p:cNvSpPr>
          <p:nvPr>
            <p:ph idx="4294967295"/>
          </p:nvPr>
        </p:nvSpPr>
        <p:spPr bwMode="auto">
          <a:xfrm>
            <a:off x="474133" y="1363134"/>
            <a:ext cx="8161867" cy="416454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marL="228600" indent="-228600">
              <a:lnSpc>
                <a:spcPct val="140000"/>
              </a:lnSpc>
              <a:spcBef>
                <a:spcPct val="0"/>
              </a:spcBef>
              <a:buFontTx/>
              <a:buChar char="•"/>
            </a:pPr>
            <a:r>
              <a:rPr lang="en-US" altLang="en-US" sz="1600" dirty="0">
                <a:solidFill>
                  <a:schemeClr val="tx1"/>
                </a:solidFill>
                <a:latin typeface="Arial" charset="0"/>
                <a:cs typeface="Arial" charset="0"/>
              </a:rPr>
              <a:t>Reimbursement methodology for </a:t>
            </a:r>
            <a:r>
              <a:rPr lang="en-US" altLang="en-US" sz="1600" u="sng" dirty="0">
                <a:solidFill>
                  <a:schemeClr val="tx1"/>
                </a:solidFill>
                <a:latin typeface="Arial" charset="0"/>
                <a:cs typeface="Arial" charset="0"/>
              </a:rPr>
              <a:t>incurred</a:t>
            </a:r>
            <a:r>
              <a:rPr lang="en-US" altLang="en-US" sz="1600" dirty="0">
                <a:solidFill>
                  <a:schemeClr val="tx1"/>
                </a:solidFill>
                <a:latin typeface="Arial" charset="0"/>
                <a:cs typeface="Arial" charset="0"/>
              </a:rPr>
              <a:t> or </a:t>
            </a:r>
            <a:r>
              <a:rPr lang="en-US" altLang="en-US" sz="1600" u="sng" dirty="0">
                <a:solidFill>
                  <a:schemeClr val="tx1"/>
                </a:solidFill>
                <a:latin typeface="Arial" charset="0"/>
                <a:cs typeface="Arial" charset="0"/>
              </a:rPr>
              <a:t>paid losses</a:t>
            </a:r>
            <a:r>
              <a:rPr lang="en-US" altLang="en-US" sz="1600" dirty="0">
                <a:solidFill>
                  <a:schemeClr val="tx1"/>
                </a:solidFill>
                <a:latin typeface="Arial" charset="0"/>
                <a:cs typeface="Arial" charset="0"/>
              </a:rPr>
              <a:t> – annual, quarterly, monthly billing (sometimes) sent in paper fashion or electronic reimbursement pathways</a:t>
            </a:r>
          </a:p>
          <a:p>
            <a:pPr marL="228600" indent="-228600">
              <a:lnSpc>
                <a:spcPct val="140000"/>
              </a:lnSpc>
              <a:spcBef>
                <a:spcPct val="0"/>
              </a:spcBef>
              <a:buFontTx/>
              <a:buChar char="•"/>
            </a:pPr>
            <a:r>
              <a:rPr lang="en-US" altLang="en-US" sz="1600" dirty="0">
                <a:solidFill>
                  <a:schemeClr val="tx1"/>
                </a:solidFill>
                <a:latin typeface="Arial" charset="0"/>
                <a:cs typeface="Arial" charset="0"/>
              </a:rPr>
              <a:t>Insured pays policy premium on agreed installment basis – audit will determine final subject premium based on earned exposures</a:t>
            </a:r>
          </a:p>
          <a:p>
            <a:pPr marL="228600" indent="-228600">
              <a:lnSpc>
                <a:spcPct val="140000"/>
              </a:lnSpc>
              <a:spcBef>
                <a:spcPct val="0"/>
              </a:spcBef>
              <a:buFontTx/>
              <a:buChar char="•"/>
            </a:pPr>
            <a:r>
              <a:rPr lang="en-US" altLang="en-US" sz="1600" dirty="0">
                <a:solidFill>
                  <a:schemeClr val="tx1"/>
                </a:solidFill>
                <a:latin typeface="Arial" charset="0"/>
                <a:cs typeface="Arial" charset="0"/>
              </a:rPr>
              <a:t>Definition of loss almost always includes allocated loss adjustment expense – some exception for certain policy format or limit structures</a:t>
            </a:r>
          </a:p>
          <a:p>
            <a:pPr marL="228600" indent="-228600">
              <a:lnSpc>
                <a:spcPct val="140000"/>
              </a:lnSpc>
              <a:spcBef>
                <a:spcPct val="0"/>
              </a:spcBef>
              <a:buFontTx/>
              <a:buChar char="•"/>
            </a:pPr>
            <a:r>
              <a:rPr lang="en-US" altLang="en-US" sz="1600" dirty="0">
                <a:solidFill>
                  <a:schemeClr val="tx1"/>
                </a:solidFill>
                <a:latin typeface="Arial" charset="0"/>
                <a:cs typeface="Arial" charset="0"/>
              </a:rPr>
              <a:t>Allocated Loss Adjustment Expense (ALAE)</a:t>
            </a:r>
          </a:p>
          <a:p>
            <a:pPr marL="679450" lvl="2" indent="-342900">
              <a:lnSpc>
                <a:spcPct val="140000"/>
              </a:lnSpc>
              <a:spcBef>
                <a:spcPct val="0"/>
              </a:spcBef>
              <a:buFont typeface="Arial" charset="0"/>
              <a:buChar char="–"/>
            </a:pPr>
            <a:r>
              <a:rPr lang="en-US" altLang="en-US" sz="1600" dirty="0">
                <a:solidFill>
                  <a:schemeClr val="tx1"/>
                </a:solidFill>
                <a:latin typeface="Arial" charset="0"/>
                <a:cs typeface="Arial" charset="0"/>
              </a:rPr>
              <a:t>Expenses directly attributable to specific claims </a:t>
            </a:r>
            <a:r>
              <a:rPr lang="en-US" altLang="en-US" sz="1600" dirty="0">
                <a:solidFill>
                  <a:schemeClr val="tx1"/>
                </a:solidFill>
              </a:rPr>
              <a:t>‒</a:t>
            </a:r>
            <a:r>
              <a:rPr lang="en-US" altLang="en-US" sz="1600" dirty="0">
                <a:solidFill>
                  <a:schemeClr val="tx1"/>
                </a:solidFill>
                <a:latin typeface="Arial" charset="0"/>
                <a:cs typeface="Arial" charset="0"/>
              </a:rPr>
              <a:t> includes payments for defense attorneys, medical evaluation for patients, expert medical reviews and witnesses, investigation, record copying, managed care savings, PPO expenses, network savings, pharmaceutical savings, bill review expenses, etc.</a:t>
            </a:r>
          </a:p>
          <a:p>
            <a:pPr marL="679450" lvl="2" indent="-342900">
              <a:lnSpc>
                <a:spcPct val="140000"/>
              </a:lnSpc>
              <a:spcBef>
                <a:spcPct val="0"/>
              </a:spcBef>
              <a:buFont typeface="Arial" charset="0"/>
              <a:buChar char="–"/>
            </a:pPr>
            <a:r>
              <a:rPr lang="en-US" altLang="en-US" sz="1600" dirty="0">
                <a:solidFill>
                  <a:schemeClr val="tx1"/>
                </a:solidFill>
                <a:latin typeface="Arial" charset="0"/>
                <a:cs typeface="Arial" charset="0"/>
              </a:rPr>
              <a:t>Billed to the individual claims file as apparent on insured monthly billing statements</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5</a:t>
            </a:fld>
            <a:endParaRPr lang="en-US" dirty="0"/>
          </a:p>
        </p:txBody>
      </p:sp>
      <p:sp>
        <p:nvSpPr>
          <p:cNvPr id="2" name="Title 1"/>
          <p:cNvSpPr>
            <a:spLocks noGrp="1"/>
          </p:cNvSpPr>
          <p:nvPr>
            <p:ph type="title"/>
          </p:nvPr>
        </p:nvSpPr>
        <p:spPr/>
        <p:txBody>
          <a:bodyPr/>
          <a:lstStyle/>
          <a:p>
            <a:r>
              <a:rPr lang="en-US" b="0" dirty="0"/>
              <a:t>Common Elements of Loss-sensitive Plans (Cont’d.)</a:t>
            </a:r>
          </a:p>
        </p:txBody>
      </p:sp>
      <p:sp>
        <p:nvSpPr>
          <p:cNvPr id="6" name="Subtitle 3"/>
          <p:cNvSpPr>
            <a:spLocks noGrp="1"/>
          </p:cNvSpPr>
          <p:nvPr>
            <p:ph type="subTitle" idx="13"/>
          </p:nvPr>
        </p:nvSpPr>
        <p:spPr>
          <a:xfrm>
            <a:off x="482600" y="680743"/>
            <a:ext cx="7137400" cy="418286"/>
          </a:xfrm>
        </p:spPr>
        <p:txBody>
          <a:bodyPr/>
          <a:lstStyle/>
          <a:p>
            <a:r>
              <a:rPr lang="en-US" b="0" dirty="0">
                <a:solidFill>
                  <a:schemeClr val="tx1">
                    <a:lumMod val="65000"/>
                    <a:lumOff val="35000"/>
                  </a:schemeClr>
                </a:solidFill>
              </a:rPr>
              <a:t>Excluding SIR Programs</a:t>
            </a:r>
          </a:p>
        </p:txBody>
      </p:sp>
    </p:spTree>
    <p:extLst>
      <p:ext uri="{BB962C8B-B14F-4D97-AF65-F5344CB8AC3E}">
        <p14:creationId xmlns:p14="http://schemas.microsoft.com/office/powerpoint/2010/main" val="270543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Content Placeholder 2"/>
          <p:cNvSpPr>
            <a:spLocks noGrp="1"/>
          </p:cNvSpPr>
          <p:nvPr>
            <p:ph idx="4294967295"/>
          </p:nvPr>
        </p:nvSpPr>
        <p:spPr bwMode="auto">
          <a:xfrm>
            <a:off x="474133" y="1363134"/>
            <a:ext cx="8161867" cy="416454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228600" indent="-228600">
              <a:lnSpc>
                <a:spcPct val="130000"/>
              </a:lnSpc>
              <a:spcBef>
                <a:spcPct val="0"/>
              </a:spcBef>
              <a:buFontTx/>
              <a:buChar char="•"/>
            </a:pPr>
            <a:r>
              <a:rPr lang="en-US" altLang="en-US" sz="1600" dirty="0">
                <a:solidFill>
                  <a:schemeClr val="tx1"/>
                </a:solidFill>
                <a:latin typeface="Arial" charset="0"/>
                <a:cs typeface="Arial" charset="0"/>
              </a:rPr>
              <a:t>Loss forecasting (always)</a:t>
            </a:r>
          </a:p>
          <a:p>
            <a:pPr marL="228600" indent="-228600">
              <a:lnSpc>
                <a:spcPct val="130000"/>
              </a:lnSpc>
              <a:spcBef>
                <a:spcPct val="0"/>
              </a:spcBef>
              <a:buFontTx/>
              <a:buChar char="•"/>
            </a:pPr>
            <a:r>
              <a:rPr lang="en-US" altLang="en-US" sz="1600" dirty="0">
                <a:solidFill>
                  <a:schemeClr val="tx1"/>
                </a:solidFill>
                <a:latin typeface="Arial" charset="0"/>
                <a:cs typeface="Arial" charset="0"/>
              </a:rPr>
              <a:t>Deductible or loss limit (sometimes)</a:t>
            </a:r>
          </a:p>
          <a:p>
            <a:pPr marL="228600" indent="-228600">
              <a:lnSpc>
                <a:spcPct val="130000"/>
              </a:lnSpc>
              <a:spcBef>
                <a:spcPct val="0"/>
              </a:spcBef>
              <a:buFontTx/>
              <a:buChar char="•"/>
            </a:pPr>
            <a:r>
              <a:rPr lang="en-US" altLang="en-US" sz="1600" dirty="0">
                <a:solidFill>
                  <a:schemeClr val="tx1"/>
                </a:solidFill>
                <a:latin typeface="Arial" charset="0"/>
                <a:cs typeface="Arial" charset="0"/>
              </a:rPr>
              <a:t>Aggregate or maximum (sometimes)</a:t>
            </a:r>
          </a:p>
          <a:p>
            <a:pPr marL="228600" indent="-228600">
              <a:lnSpc>
                <a:spcPct val="130000"/>
              </a:lnSpc>
              <a:spcBef>
                <a:spcPct val="0"/>
              </a:spcBef>
              <a:buFontTx/>
              <a:buChar char="•"/>
            </a:pPr>
            <a:r>
              <a:rPr lang="en-US" altLang="en-US" sz="1600" dirty="0">
                <a:solidFill>
                  <a:schemeClr val="tx1"/>
                </a:solidFill>
                <a:latin typeface="Arial" charset="0"/>
                <a:cs typeface="Arial" charset="0"/>
              </a:rPr>
              <a:t>Collateral (most times)</a:t>
            </a:r>
          </a:p>
          <a:p>
            <a:pPr marL="228600" indent="-228600">
              <a:lnSpc>
                <a:spcPct val="130000"/>
              </a:lnSpc>
              <a:spcBef>
                <a:spcPct val="0"/>
              </a:spcBef>
              <a:buFontTx/>
              <a:buChar char="•"/>
            </a:pPr>
            <a:r>
              <a:rPr lang="en-US" altLang="en-US" sz="1600" dirty="0">
                <a:solidFill>
                  <a:schemeClr val="tx1"/>
                </a:solidFill>
                <a:latin typeface="Arial" charset="0"/>
                <a:cs typeface="Arial" charset="0"/>
              </a:rPr>
              <a:t>Escrow (most times)</a:t>
            </a:r>
          </a:p>
          <a:p>
            <a:pPr marL="228600" indent="-228600">
              <a:lnSpc>
                <a:spcPct val="130000"/>
              </a:lnSpc>
              <a:spcBef>
                <a:spcPct val="0"/>
              </a:spcBef>
              <a:buFontTx/>
              <a:buChar char="•"/>
            </a:pPr>
            <a:r>
              <a:rPr lang="en-US" altLang="en-US" sz="1600" dirty="0">
                <a:solidFill>
                  <a:schemeClr val="tx1"/>
                </a:solidFill>
                <a:latin typeface="Arial" charset="0"/>
                <a:cs typeface="Arial" charset="0"/>
              </a:rPr>
              <a:t>Claims handling charges (always)</a:t>
            </a:r>
          </a:p>
          <a:p>
            <a:pPr marL="576263" lvl="2" indent="-238125">
              <a:lnSpc>
                <a:spcPct val="130000"/>
              </a:lnSpc>
              <a:spcBef>
                <a:spcPct val="0"/>
              </a:spcBef>
              <a:buFont typeface="Arial" charset="0"/>
              <a:buChar char="–"/>
            </a:pPr>
            <a:r>
              <a:rPr lang="en-US" altLang="en-US" sz="1600" dirty="0">
                <a:solidFill>
                  <a:schemeClr val="tx1"/>
                </a:solidFill>
                <a:latin typeface="Arial" charset="0"/>
                <a:cs typeface="Arial" charset="0"/>
              </a:rPr>
              <a:t>Loss conversion factor</a:t>
            </a:r>
          </a:p>
          <a:p>
            <a:pPr marL="576263" lvl="2" indent="-238125">
              <a:lnSpc>
                <a:spcPct val="130000"/>
              </a:lnSpc>
              <a:spcBef>
                <a:spcPct val="0"/>
              </a:spcBef>
              <a:buFont typeface="Arial" charset="0"/>
              <a:buChar char="–"/>
            </a:pPr>
            <a:r>
              <a:rPr lang="en-US" altLang="en-US" sz="1600" dirty="0">
                <a:solidFill>
                  <a:schemeClr val="tx1"/>
                </a:solidFill>
                <a:latin typeface="Arial" charset="0"/>
                <a:cs typeface="Arial" charset="0"/>
              </a:rPr>
              <a:t>Fee per claim (cradle-to-grave vs. transaction billing vs. annual handling)</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6</a:t>
            </a:fld>
            <a:endParaRPr lang="en-US" dirty="0"/>
          </a:p>
        </p:txBody>
      </p:sp>
      <p:sp>
        <p:nvSpPr>
          <p:cNvPr id="2" name="Title 1"/>
          <p:cNvSpPr>
            <a:spLocks noGrp="1"/>
          </p:cNvSpPr>
          <p:nvPr>
            <p:ph type="title"/>
          </p:nvPr>
        </p:nvSpPr>
        <p:spPr/>
        <p:txBody>
          <a:bodyPr/>
          <a:lstStyle/>
          <a:p>
            <a:r>
              <a:rPr lang="en-US" b="0" dirty="0"/>
              <a:t>Common Elements of Loss-sensitive Plans (Cont’d.)</a:t>
            </a:r>
          </a:p>
        </p:txBody>
      </p:sp>
      <p:sp>
        <p:nvSpPr>
          <p:cNvPr id="6" name="Subtitle 3"/>
          <p:cNvSpPr>
            <a:spLocks noGrp="1"/>
          </p:cNvSpPr>
          <p:nvPr>
            <p:ph type="subTitle" idx="13"/>
          </p:nvPr>
        </p:nvSpPr>
        <p:spPr>
          <a:xfrm>
            <a:off x="482600" y="680743"/>
            <a:ext cx="7137400" cy="418286"/>
          </a:xfrm>
        </p:spPr>
        <p:txBody>
          <a:bodyPr/>
          <a:lstStyle/>
          <a:p>
            <a:r>
              <a:rPr lang="en-US" b="0" dirty="0">
                <a:solidFill>
                  <a:schemeClr val="tx1">
                    <a:lumMod val="65000"/>
                    <a:lumOff val="35000"/>
                  </a:schemeClr>
                </a:solidFill>
              </a:rPr>
              <a:t>Excluding SIR Programs</a:t>
            </a:r>
          </a:p>
        </p:txBody>
      </p:sp>
    </p:spTree>
    <p:extLst>
      <p:ext uri="{BB962C8B-B14F-4D97-AF65-F5344CB8AC3E}">
        <p14:creationId xmlns:p14="http://schemas.microsoft.com/office/powerpoint/2010/main" val="1324755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Content Placeholder 2"/>
          <p:cNvSpPr>
            <a:spLocks noGrp="1"/>
          </p:cNvSpPr>
          <p:nvPr>
            <p:ph idx="4294967295"/>
          </p:nvPr>
        </p:nvSpPr>
        <p:spPr bwMode="auto">
          <a:xfrm>
            <a:off x="474133" y="1371600"/>
            <a:ext cx="8161867" cy="37830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Statistical method of attempting to produce an individual insured’s future losses based on historical data</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Involves frequency and severity loss analysis coupled with payroll, state, and operational trends</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Includes an analysis of specific industry issues and knowledge of processes and procedures used by a specific insured and changes that differentiate the current account from its history</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Sometimes characterized as “the underwriter’s best guess” at the future</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7</a:t>
            </a:fld>
            <a:endParaRPr lang="en-US" dirty="0"/>
          </a:p>
        </p:txBody>
      </p:sp>
      <p:sp>
        <p:nvSpPr>
          <p:cNvPr id="2" name="Title 1"/>
          <p:cNvSpPr>
            <a:spLocks noGrp="1"/>
          </p:cNvSpPr>
          <p:nvPr>
            <p:ph type="title"/>
          </p:nvPr>
        </p:nvSpPr>
        <p:spPr/>
        <p:txBody>
          <a:bodyPr/>
          <a:lstStyle/>
          <a:p>
            <a:r>
              <a:rPr lang="en-US" b="0" dirty="0"/>
              <a:t>Loss Forecasting</a:t>
            </a:r>
          </a:p>
        </p:txBody>
      </p:sp>
    </p:spTree>
    <p:extLst>
      <p:ext uri="{BB962C8B-B14F-4D97-AF65-F5344CB8AC3E}">
        <p14:creationId xmlns:p14="http://schemas.microsoft.com/office/powerpoint/2010/main" val="2090153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Content Placeholder 2"/>
          <p:cNvSpPr>
            <a:spLocks noGrp="1"/>
          </p:cNvSpPr>
          <p:nvPr>
            <p:ph idx="4294967295"/>
          </p:nvPr>
        </p:nvSpPr>
        <p:spPr bwMode="auto">
          <a:xfrm>
            <a:off x="465667" y="1380067"/>
            <a:ext cx="8170333" cy="373168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Regular medical, indemnity, and allocated loss adjustment payments made on behalf of the insured are consolidated on an invoice mailed to the insured to be paid</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Includes claims handling fees </a:t>
            </a:r>
            <a:r>
              <a:rPr lang="en-US" altLang="en-US" sz="1600" dirty="0">
                <a:solidFill>
                  <a:schemeClr val="tx1"/>
                </a:solidFill>
              </a:rPr>
              <a:t>‒</a:t>
            </a:r>
            <a:r>
              <a:rPr lang="en-US" altLang="en-US" sz="1600" dirty="0">
                <a:solidFill>
                  <a:schemeClr val="tx1"/>
                </a:solidFill>
                <a:latin typeface="Arial" charset="0"/>
                <a:cs typeface="Arial" charset="0"/>
              </a:rPr>
              <a:t> either loss handling charges on a fee basis, or loss conversion factor which charges on the percentage of paid loss</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Includes state loss-based assessments as required statutorily--based on states included under the plan (as of </a:t>
            </a:r>
            <a:r>
              <a:rPr lang="en-US" altLang="en-US" sz="1600" dirty="0">
                <a:solidFill>
                  <a:srgbClr val="FF0000"/>
                </a:solidFill>
                <a:latin typeface="Arial" charset="0"/>
                <a:cs typeface="Arial" charset="0"/>
              </a:rPr>
              <a:t>1/1/2012, 19 states </a:t>
            </a:r>
            <a:r>
              <a:rPr lang="en-US" altLang="en-US" sz="1600" dirty="0">
                <a:solidFill>
                  <a:schemeClr val="tx1"/>
                </a:solidFill>
                <a:latin typeface="Arial" charset="0"/>
                <a:cs typeface="Arial" charset="0"/>
              </a:rPr>
              <a:t>still have them in one form or another)</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8</a:t>
            </a:fld>
            <a:endParaRPr lang="en-US" dirty="0"/>
          </a:p>
        </p:txBody>
      </p:sp>
      <p:sp>
        <p:nvSpPr>
          <p:cNvPr id="2" name="Title 1"/>
          <p:cNvSpPr>
            <a:spLocks noGrp="1"/>
          </p:cNvSpPr>
          <p:nvPr>
            <p:ph type="title"/>
          </p:nvPr>
        </p:nvSpPr>
        <p:spPr/>
        <p:txBody>
          <a:bodyPr/>
          <a:lstStyle/>
          <a:p>
            <a:r>
              <a:rPr lang="en-US" b="0" dirty="0"/>
              <a:t>Regular Billing</a:t>
            </a:r>
          </a:p>
        </p:txBody>
      </p:sp>
    </p:spTree>
    <p:extLst>
      <p:ext uri="{BB962C8B-B14F-4D97-AF65-F5344CB8AC3E}">
        <p14:creationId xmlns:p14="http://schemas.microsoft.com/office/powerpoint/2010/main" val="443309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Content Placeholder 2"/>
          <p:cNvSpPr>
            <a:spLocks noGrp="1"/>
          </p:cNvSpPr>
          <p:nvPr>
            <p:ph idx="4294967295"/>
          </p:nvPr>
        </p:nvSpPr>
        <p:spPr bwMode="auto">
          <a:xfrm>
            <a:off x="457201" y="1371600"/>
            <a:ext cx="8178800" cy="3968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Loss Conversion Factor:  Handling expenses determined by applying a factor to loss </a:t>
            </a:r>
            <a:r>
              <a:rPr lang="en-US" altLang="en-US" sz="1600" dirty="0">
                <a:solidFill>
                  <a:schemeClr val="tx1"/>
                </a:solidFill>
              </a:rPr>
              <a:t>‒</a:t>
            </a:r>
            <a:r>
              <a:rPr lang="en-US" altLang="en-US" sz="1600" dirty="0">
                <a:solidFill>
                  <a:schemeClr val="tx1"/>
                </a:solidFill>
                <a:latin typeface="Arial" charset="0"/>
                <a:cs typeface="Arial" charset="0"/>
              </a:rPr>
              <a:t> sometimes referred to as “percentage of loss” handling</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Fee Per Claim:  Charges claims handling on an agreed schedule basis </a:t>
            </a:r>
            <a:r>
              <a:rPr lang="en-US" altLang="en-US" sz="1600" dirty="0">
                <a:solidFill>
                  <a:schemeClr val="tx1"/>
                </a:solidFill>
              </a:rPr>
              <a:t>‒</a:t>
            </a:r>
            <a:r>
              <a:rPr lang="en-US" altLang="en-US" sz="1600" dirty="0">
                <a:solidFill>
                  <a:schemeClr val="tx1"/>
                </a:solidFill>
                <a:latin typeface="Arial" charset="0"/>
                <a:cs typeface="Arial" charset="0"/>
              </a:rPr>
              <a:t> can be “cradle-to-grave” or “life of claim”</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Annual Fee approach – no adjustment for claims volume; once agreed to, no further discussion</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Charge can be based on each and every transaction</a:t>
            </a:r>
          </a:p>
          <a:p>
            <a:pPr marL="228600" indent="-228600" eaLnBrk="1" hangingPunct="1">
              <a:lnSpc>
                <a:spcPct val="130000"/>
              </a:lnSpc>
              <a:spcBef>
                <a:spcPct val="0"/>
              </a:spcBef>
              <a:buFontTx/>
              <a:buChar char="•"/>
            </a:pPr>
            <a:r>
              <a:rPr lang="en-US" altLang="en-US" sz="1600" dirty="0">
                <a:solidFill>
                  <a:schemeClr val="tx1"/>
                </a:solidFill>
                <a:latin typeface="Arial" charset="0"/>
                <a:cs typeface="Arial" charset="0"/>
              </a:rPr>
              <a:t>Client must be careful to understand what they are purchasing</a:t>
            </a:r>
          </a:p>
        </p:txBody>
      </p:sp>
      <p:sp>
        <p:nvSpPr>
          <p:cNvPr id="4" name="Slide Number Placeholder 2"/>
          <p:cNvSpPr>
            <a:spLocks noGrp="1"/>
          </p:cNvSpPr>
          <p:nvPr>
            <p:ph type="sldNum" sz="quarter" idx="12"/>
          </p:nvPr>
        </p:nvSpPr>
        <p:spPr>
          <a:xfrm>
            <a:off x="6553200" y="6059051"/>
            <a:ext cx="2133600" cy="365125"/>
          </a:xfrm>
        </p:spPr>
        <p:txBody>
          <a:bodyPr/>
          <a:lstStyle/>
          <a:p>
            <a:fld id="{04AD00A3-FF80-0349-A94D-FDF759839189}" type="slidenum">
              <a:rPr lang="en-US" smtClean="0"/>
              <a:pPr/>
              <a:t>9</a:t>
            </a:fld>
            <a:endParaRPr lang="en-US" dirty="0"/>
          </a:p>
        </p:txBody>
      </p:sp>
      <p:sp>
        <p:nvSpPr>
          <p:cNvPr id="2" name="Title 1"/>
          <p:cNvSpPr>
            <a:spLocks noGrp="1"/>
          </p:cNvSpPr>
          <p:nvPr>
            <p:ph type="title"/>
          </p:nvPr>
        </p:nvSpPr>
        <p:spPr/>
        <p:txBody>
          <a:bodyPr/>
          <a:lstStyle/>
          <a:p>
            <a:r>
              <a:rPr lang="en-US" b="0" dirty="0"/>
              <a:t>Claims Handling Charges</a:t>
            </a:r>
          </a:p>
        </p:txBody>
      </p:sp>
    </p:spTree>
    <p:extLst>
      <p:ext uri="{BB962C8B-B14F-4D97-AF65-F5344CB8AC3E}">
        <p14:creationId xmlns:p14="http://schemas.microsoft.com/office/powerpoint/2010/main" val="885040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Custom 8">
      <a:dk1>
        <a:sysClr val="windowText" lastClr="000000"/>
      </a:dk1>
      <a:lt1>
        <a:sysClr val="window" lastClr="FFFFFF"/>
      </a:lt1>
      <a:dk2>
        <a:srgbClr val="003087"/>
      </a:dk2>
      <a:lt2>
        <a:srgbClr val="54585A"/>
      </a:lt2>
      <a:accent1>
        <a:srgbClr val="003087"/>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1177</TotalTime>
  <Words>7089</Words>
  <Application>Microsoft Office PowerPoint</Application>
  <PresentationFormat>On-screen Show (4:3)</PresentationFormat>
  <Paragraphs>424</Paragraphs>
  <Slides>36</Slides>
  <Notes>33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Times</vt:lpstr>
      <vt:lpstr>Times New Roman</vt:lpstr>
      <vt:lpstr>Wingdings</vt:lpstr>
      <vt:lpstr>Office Theme</vt:lpstr>
      <vt:lpstr>PowerPoint Presentation</vt:lpstr>
      <vt:lpstr>Pricing Plans</vt:lpstr>
      <vt:lpstr>Guaranteed Cost Plans</vt:lpstr>
      <vt:lpstr>Common Elements of Loss-sensitive Plans</vt:lpstr>
      <vt:lpstr>Common Elements of Loss-sensitive Plans (Cont’d.)</vt:lpstr>
      <vt:lpstr>Common Elements of Loss-sensitive Plans (Cont’d.)</vt:lpstr>
      <vt:lpstr>Loss Forecasting</vt:lpstr>
      <vt:lpstr>Regular Billing</vt:lpstr>
      <vt:lpstr>Claims Handling Charges</vt:lpstr>
      <vt:lpstr>Incurred Loss Retrospective Rating Plan</vt:lpstr>
      <vt:lpstr>Retrospective Rating Formula</vt:lpstr>
      <vt:lpstr>Large Deductible Plan</vt:lpstr>
      <vt:lpstr>Large Deductible Definitions</vt:lpstr>
      <vt:lpstr>Large Deductible Definitions (Cont’d.)</vt:lpstr>
      <vt:lpstr>Large Deductible Definitions (Cont’d.)</vt:lpstr>
      <vt:lpstr>Large Deductible Definitions (Cont’d.)</vt:lpstr>
      <vt:lpstr>Large Deductible Definitions (Cont’d.)</vt:lpstr>
      <vt:lpstr>Large Deductible Definitions (Cont’d.)</vt:lpstr>
      <vt:lpstr>It’s Break Time!</vt:lpstr>
      <vt:lpstr>Pre-funded Deductible Plan</vt:lpstr>
      <vt:lpstr>Pre-funded Deductible Plan (Cont’d.)</vt:lpstr>
      <vt:lpstr>Program Advantages</vt:lpstr>
      <vt:lpstr>Program Disadvantages</vt:lpstr>
      <vt:lpstr>Paid Loss Retrospective Rating Plan</vt:lpstr>
      <vt:lpstr>Paid Loss Retrospective Rating Plan (Cont’d.)</vt:lpstr>
      <vt:lpstr>Discussion Questions</vt:lpstr>
      <vt:lpstr>Discussion Questions (Cont’d.)</vt:lpstr>
      <vt:lpstr>Developing a Product and Carrier Match</vt:lpstr>
      <vt:lpstr>Developing a Product and Carrier Match (Cont’d.)</vt:lpstr>
      <vt:lpstr>Information Needed to Approach an Underwriter About a Loss-sensitive Solution</vt:lpstr>
      <vt:lpstr>Be Prepared and Know Your Limitations</vt:lpstr>
      <vt:lpstr>Illustrate the Differences</vt:lpstr>
      <vt:lpstr>Sample Premium Projection Exhibit #1</vt:lpstr>
      <vt:lpstr>Sample Premium Projections Exhibit #2</vt:lpstr>
      <vt:lpstr>Spend Your Time Wisely</vt:lpstr>
      <vt:lpstr>PowerPoint Presentation</vt:lpstr>
    </vt:vector>
  </TitlesOfParts>
  <Company>Bailey Brand Consulting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McCuen</dc:creator>
  <cp:lastModifiedBy>David Hugel</cp:lastModifiedBy>
  <cp:revision>172</cp:revision>
  <cp:lastPrinted>2016-03-02T16:07:15Z</cp:lastPrinted>
  <dcterms:created xsi:type="dcterms:W3CDTF">2015-01-15T18:45:34Z</dcterms:created>
  <dcterms:modified xsi:type="dcterms:W3CDTF">2020-01-09T15:38:49Z</dcterms:modified>
</cp:coreProperties>
</file>