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6" r:id="rId1"/>
    <p:sldMasterId id="2147483650" r:id="rId2"/>
  </p:sldMasterIdLst>
  <p:notesMasterIdLst>
    <p:notesMasterId r:id="rId5"/>
  </p:notesMasterIdLst>
  <p:sldIdLst>
    <p:sldId id="290" r:id="rId3"/>
    <p:sldId id="291" r:id="rId4"/>
  </p:sldIdLst>
  <p:sldSz cx="9144000" cy="6858000" type="screen4x3"/>
  <p:notesSz cx="6934200" cy="9220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9064"/>
    <a:srgbClr val="005C84"/>
    <a:srgbClr val="98A4AE"/>
    <a:srgbClr val="81312F"/>
    <a:srgbClr val="003087"/>
    <a:srgbClr val="000066"/>
    <a:srgbClr val="00338E"/>
    <a:srgbClr val="DDDDDD"/>
    <a:srgbClr val="6CADDF"/>
    <a:srgbClr val="B512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4" autoAdjust="0"/>
    <p:restoredTop sz="94613" autoAdjust="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l" defTabSz="922338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79913"/>
            <a:ext cx="5086350" cy="414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25"/>
            <a:ext cx="30051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l" defTabSz="922338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9825"/>
            <a:ext cx="30051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smtClean="0"/>
            </a:lvl1pPr>
          </a:lstStyle>
          <a:p>
            <a:pPr>
              <a:defRPr/>
            </a:pPr>
            <a:fld id="{6BA2679D-D32F-41A0-8575-711F2AC6B9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60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3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810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9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6992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763000" cy="838200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0CF10-63EF-4604-A894-ED36B9ED14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737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A486FE-3E9C-455D-B3FC-756167FE5A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071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F5C3A-3B52-4411-A6C9-C630188D0E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574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895600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3733800"/>
            <a:ext cx="82296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</p:txBody>
      </p:sp>
      <p:sp>
        <p:nvSpPr>
          <p:cNvPr id="9" name="Rectangle 21"/>
          <p:cNvSpPr>
            <a:spLocks noChangeArrowheads="1"/>
          </p:cNvSpPr>
          <p:nvPr userDrawn="1"/>
        </p:nvSpPr>
        <p:spPr bwMode="auto">
          <a:xfrm>
            <a:off x="904875" y="1384825"/>
            <a:ext cx="8162925" cy="291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0" y="1268003"/>
            <a:ext cx="9144000" cy="365760"/>
          </a:xfrm>
          <a:prstGeom prst="rect">
            <a:avLst/>
          </a:prstGeom>
          <a:solidFill>
            <a:srgbClr val="00338E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164" y="990600"/>
            <a:ext cx="71919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R:\Old Republic Branding\ORI Brand Templates\PMA\PMA_Logos_JPGs_PNGs_Market\PMA_RGB_ShortLine_Market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58" y="308097"/>
            <a:ext cx="2500842" cy="777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:\Old Republic Branding\ORI Brand Templates\BrandSignoff_Logos_JPGs_PNG\BrandSignoff_RGB.jp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943600"/>
            <a:ext cx="2668461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0">
          <a:solidFill>
            <a:srgbClr val="00338E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8E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8E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8E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8E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65A5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65A5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65A5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65A5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338E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R:\Old Republic Branding\ORI Brand Templates\PMA\PMA_Logos_JPGs_PNGs_Market\PMA_RGB_LongLine_Market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34" y="5463103"/>
            <a:ext cx="8343900" cy="82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47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5466" y="6122565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 b="0" smtClean="0">
                <a:solidFill>
                  <a:srgbClr val="00338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6DCB89D-2B7A-4028-ACE0-1DDE59D584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TextBox 1"/>
          <p:cNvSpPr txBox="1">
            <a:spLocks noChangeArrowheads="1"/>
          </p:cNvSpPr>
          <p:nvPr userDrawn="1"/>
        </p:nvSpPr>
        <p:spPr bwMode="auto">
          <a:xfrm>
            <a:off x="1321266" y="6096000"/>
            <a:ext cx="651894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defRPr/>
            </a:pPr>
            <a:r>
              <a:rPr lang="en-US" sz="600" dirty="0"/>
              <a:t>This presentation and the information set forth herein has been prepared by and is the property of PMA.  You should not share</a:t>
            </a:r>
            <a:r>
              <a:rPr lang="en-US" sz="600" dirty="0" smtClean="0"/>
              <a:t>, distribute, copy</a:t>
            </a:r>
            <a:r>
              <a:rPr lang="en-US" sz="600" dirty="0"/>
              <a:t>, republish, or reproduce any portion of this presentation without prior express written consent from PMA.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338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338E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338E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338E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338E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rgbClr val="0065A5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rgbClr val="0065A5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rgbClr val="0065A5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rgbClr val="0065A5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</a:defRPr>
      </a:lvl9pPr>
    </p:titleStyle>
    <p:bodyStyle>
      <a:lvl1pPr marL="227013" indent="-227013" algn="l" rtl="0" eaLnBrk="0" fontAlgn="base" hangingPunct="0">
        <a:lnSpc>
          <a:spcPct val="130000"/>
        </a:lnSpc>
        <a:spcBef>
          <a:spcPts val="0"/>
        </a:spcBef>
        <a:spcAft>
          <a:spcPct val="0"/>
        </a:spcAft>
        <a:buChar char="•"/>
        <a:defRPr sz="16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lnSpc>
          <a:spcPct val="130000"/>
        </a:lnSpc>
        <a:spcBef>
          <a:spcPts val="0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130000"/>
        </a:lnSpc>
        <a:spcBef>
          <a:spcPts val="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130000"/>
        </a:lnSpc>
        <a:spcBef>
          <a:spcPts val="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ts val="0"/>
        </a:spcBef>
        <a:spcAft>
          <a:spcPct val="0"/>
        </a:spcAft>
        <a:buFont typeface="Arial" pitchFamily="34" charset="0"/>
        <a:buChar char="•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5800" y="1142998"/>
            <a:ext cx="7954963" cy="419100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t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altLang="en-US" sz="1600" dirty="0" smtClean="0">
                <a:latin typeface="Calibri" pitchFamily="34" charset="0"/>
              </a:rPr>
              <a:t>Key Factors:</a:t>
            </a: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latin typeface="Calibri" pitchFamily="34" charset="0"/>
              </a:rPr>
              <a:t>Exposures must be trended to todays dollars based on wage inflation.  </a:t>
            </a: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latin typeface="Calibri" pitchFamily="34" charset="0"/>
              </a:rPr>
              <a:t>Losses must be developed to account for IBNR and the “long tail” of claims.</a:t>
            </a: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latin typeface="Calibri" pitchFamily="34" charset="0"/>
              </a:rPr>
              <a:t>Trend &amp; BLA Factors are used to bring the cost of claims up to todays dollars.</a:t>
            </a: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latin typeface="Calibri" pitchFamily="34" charset="0"/>
              </a:rPr>
              <a:t>Loss Rates are developed by dividing the </a:t>
            </a:r>
            <a:r>
              <a:rPr lang="en-US" altLang="en-US" sz="1200" dirty="0">
                <a:latin typeface="Calibri" pitchFamily="34" charset="0"/>
              </a:rPr>
              <a:t>u</a:t>
            </a:r>
            <a:r>
              <a:rPr lang="en-US" altLang="en-US" sz="1200" dirty="0" smtClean="0">
                <a:latin typeface="Calibri" pitchFamily="34" charset="0"/>
              </a:rPr>
              <a:t>nlimited </a:t>
            </a:r>
            <a:r>
              <a:rPr lang="en-US" altLang="en-US" sz="1200" dirty="0">
                <a:latin typeface="Calibri" pitchFamily="34" charset="0"/>
              </a:rPr>
              <a:t>u</a:t>
            </a:r>
            <a:r>
              <a:rPr lang="en-US" altLang="en-US" sz="1200" dirty="0" smtClean="0">
                <a:latin typeface="Calibri" pitchFamily="34" charset="0"/>
              </a:rPr>
              <a:t>ltimate losses by trended exposure.</a:t>
            </a: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latin typeface="Calibri" pitchFamily="34" charset="0"/>
              </a:rPr>
              <a:t>Loss rates are multiplied by projected exposures to determine unlimited ultimate losses at current exposure level </a:t>
            </a:r>
          </a:p>
          <a:p>
            <a:pPr algn="l" eaLnBrk="1" hangingPunct="1"/>
            <a:r>
              <a:rPr lang="en-US" altLang="en-US" sz="1200" dirty="0" smtClean="0">
                <a:latin typeface="Calibri" pitchFamily="34" charset="0"/>
              </a:rPr>
              <a:t>     for each policy year.  </a:t>
            </a: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latin typeface="Calibri" pitchFamily="34" charset="0"/>
              </a:rPr>
              <a:t>Weights may be assigned to certain policy years if data irregularities exist.</a:t>
            </a:r>
            <a:endParaRPr lang="en-US" altLang="en-US" sz="1200" dirty="0">
              <a:latin typeface="Calibri" pitchFamily="34" charset="0"/>
            </a:endParaRPr>
          </a:p>
        </p:txBody>
      </p:sp>
      <p:sp>
        <p:nvSpPr>
          <p:cNvPr id="6" name="Title 2"/>
          <p:cNvSpPr>
            <a:spLocks/>
          </p:cNvSpPr>
          <p:nvPr/>
        </p:nvSpPr>
        <p:spPr bwMode="auto">
          <a:xfrm>
            <a:off x="1229796" y="2743200"/>
            <a:ext cx="7340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altLang="en-US" sz="3200" dirty="0" smtClean="0">
                <a:solidFill>
                  <a:schemeClr val="bg1"/>
                </a:solidFill>
                <a:cs typeface="Arial" pitchFamily="34" charset="0"/>
              </a:rPr>
              <a:t>Title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152400"/>
            <a:ext cx="8458200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8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8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8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8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8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5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5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5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5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defRPr>
            </a:lvl9pPr>
          </a:lstStyle>
          <a:p>
            <a:pPr algn="ctr" eaLnBrk="1" hangingPunct="1"/>
            <a:r>
              <a:rPr lang="en-US" altLang="en-US" kern="0" dirty="0" smtClean="0"/>
              <a:t>Unlimited Loss Analysis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462602"/>
              </p:ext>
            </p:extLst>
          </p:nvPr>
        </p:nvGraphicFramePr>
        <p:xfrm>
          <a:off x="457201" y="2819401"/>
          <a:ext cx="8382000" cy="2285998"/>
        </p:xfrm>
        <a:graphic>
          <a:graphicData uri="http://schemas.openxmlformats.org/drawingml/2006/table">
            <a:tbl>
              <a:tblPr/>
              <a:tblGrid>
                <a:gridCol w="1030009"/>
                <a:gridCol w="552687"/>
                <a:gridCol w="471041"/>
                <a:gridCol w="510817"/>
                <a:gridCol w="921146"/>
                <a:gridCol w="672018"/>
                <a:gridCol w="686672"/>
                <a:gridCol w="577809"/>
                <a:gridCol w="720168"/>
                <a:gridCol w="797629"/>
                <a:gridCol w="896024"/>
                <a:gridCol w="545980"/>
              </a:tblGrid>
              <a:tr h="6823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Effective Date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Valuation Date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Exposure $ in 00s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Exposure Trend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Trended Exposures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Losses </a:t>
                      </a:r>
                      <a:r>
                        <a:rPr lang="en-US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Excl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ALAE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Development Factor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Trend &amp; BLA Factor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Unlimited Ultimate Losses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Unlimited Ultimate Loss Rate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Unlimited Ult Losses @ Current Exposure Level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Weights 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10/01/2009 -- 09/30/2010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7/1/2015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1,047,682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1.117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1,170,260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1,722,189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1.137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1.059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2,073,658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1.772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2,780,411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10/01/2010 -- 09/30/2011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7/1/2015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1,021,345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1.098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1,121,436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1,193,209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1.156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1.04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1,434,523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1.279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2,006,854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10/01/2011 -- 09/30/2012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7/1/2015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1,041,416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1.079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1,123,688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1,980,421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1.191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1.078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2,542,659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2.263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3,550,829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10/01/2012 -- 09/30/2013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7/1/2015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1,272,420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1.059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1,347,493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1,178,965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1.271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1.062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1,591,369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1.181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1,853,084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10/01/2013 -- 09/30/2014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7/1/2015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1,155,218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1.038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1,199,117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1,242,150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1.479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1.044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1,917,974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1.599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2,508,960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10/01/2014 -- 09/30/2015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7/1/2015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1,538,314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1.019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1,567,542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1,301,914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3.426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1.022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3,127,423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1.995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3,130,316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10/01/2015 -- 09/30/2016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1,569,080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1,569,080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38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381000" y="152400"/>
            <a:ext cx="8458200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8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8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8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8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8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5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5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5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5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defRPr>
            </a:lvl9pPr>
          </a:lstStyle>
          <a:p>
            <a:pPr algn="ctr" eaLnBrk="1" hangingPunct="1"/>
            <a:r>
              <a:rPr lang="en-US" altLang="en-US" kern="0" dirty="0" smtClean="0"/>
              <a:t>Limited Loss Analysis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799" y="762000"/>
            <a:ext cx="7954963" cy="457199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t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altLang="en-US" sz="1600" dirty="0" smtClean="0">
                <a:latin typeface="Calibri" pitchFamily="34" charset="0"/>
              </a:rPr>
              <a:t>Key Factors:</a:t>
            </a: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latin typeface="Calibri" pitchFamily="34" charset="0"/>
              </a:rPr>
              <a:t>Same as unlimited, accepted losses and loss rates are capped at selected capping limit.</a:t>
            </a: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r>
              <a:rPr lang="en-US" altLang="en-US" sz="1200" dirty="0">
                <a:latin typeface="Calibri" pitchFamily="34" charset="0"/>
              </a:rPr>
              <a:t>Again, the goal is to obtain consistent more loss rates by capping the losses.</a:t>
            </a:r>
          </a:p>
          <a:p>
            <a:pPr algn="l" eaLnBrk="1" hangingPunct="1"/>
            <a:endParaRPr lang="en-US" altLang="en-US" sz="1200" dirty="0" smtClean="0">
              <a:latin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270873"/>
              </p:ext>
            </p:extLst>
          </p:nvPr>
        </p:nvGraphicFramePr>
        <p:xfrm>
          <a:off x="495300" y="1981200"/>
          <a:ext cx="8229600" cy="2362200"/>
        </p:xfrm>
        <a:graphic>
          <a:graphicData uri="http://schemas.openxmlformats.org/drawingml/2006/table">
            <a:tbl>
              <a:tblPr/>
              <a:tblGrid>
                <a:gridCol w="1030009"/>
                <a:gridCol w="552687"/>
                <a:gridCol w="471041"/>
                <a:gridCol w="510817"/>
                <a:gridCol w="921146"/>
                <a:gridCol w="672018"/>
                <a:gridCol w="686672"/>
                <a:gridCol w="577809"/>
                <a:gridCol w="720168"/>
                <a:gridCol w="797629"/>
                <a:gridCol w="896024"/>
                <a:gridCol w="393580"/>
              </a:tblGrid>
              <a:tr h="705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Effective Date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Valuation Date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Exposure $ in 00s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Exposure Trend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Trended Exposures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Limited Inc Losses Excl ALAE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Limited Development Factor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Trend &amp; BLA Factor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Limited Ultimate Losses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Limited Ultimate Loss Rate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Limited Ult Losses @ Current Exposure Level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Weights 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10/01/2009 -- 09/30/2010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7/1/2015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1,047,682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1.117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1,170,260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1,399,482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1.013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1.059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1,501,318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1.283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2,013,130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10/01/2010 -- 09/30/2011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7/1/2015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1,021,345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1.098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1,121,436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1,136,452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1.015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1.04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1,199,639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1.07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1,678,916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10/01/2011 -- 09/30/2012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7/1/2015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1,041,416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1.079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1,123,688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1,459,698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1.02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1.078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1,605,026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1.428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2,240,647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10/01/2012 -- 09/30/2013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7/1/2015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1,272,420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1.059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1,347,493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1,134,589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1.036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1.062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1,248,311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0.926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1,452,969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10/01/2013 -- 09/30/2014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7/1/2015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1,155,218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1.038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1,199,117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1,242,150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1.111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1.044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1,440,750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1.202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1,886,035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10/01/2014 -- 09/30/2015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7/1/2015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1,538,314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1.019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1,567,542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1,278,784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2.256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1.022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2,338,286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1.492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2,341,068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10/01/2015 -- 09/30/2016</a:t>
                      </a:r>
                    </a:p>
                  </a:txBody>
                  <a:tcPr marL="6285" marR="6285" marT="628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1,569,080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1,569,080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85" marR="6285" marT="628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6285" marR="6285" marT="62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98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Title Page">
  <a:themeElements>
    <a:clrScheme name="Presentatio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 Title Page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Presentatio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ck - Text Slide">
  <a:themeElements>
    <a:clrScheme name="Black - Text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ck - Text Slide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ck - Tex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- Text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- Text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- Text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- Text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- Text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- Text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- Text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- Text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- Text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- Text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- Text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410</Words>
  <Application>Microsoft Office PowerPoint</Application>
  <PresentationFormat>On-screen Show (4:3)</PresentationFormat>
  <Paragraphs>206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Presentation Title Page</vt:lpstr>
      <vt:lpstr>Black - Text Slide</vt:lpstr>
      <vt:lpstr>PowerPoint Presentation</vt:lpstr>
      <vt:lpstr>PowerPoint Presentation</vt:lpstr>
    </vt:vector>
  </TitlesOfParts>
  <Company>Seth Haley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Seth Haley</dc:creator>
  <cp:lastModifiedBy>Susan D. Adkins</cp:lastModifiedBy>
  <cp:revision>100</cp:revision>
  <cp:lastPrinted>2016-01-27T16:17:47Z</cp:lastPrinted>
  <dcterms:created xsi:type="dcterms:W3CDTF">2008-06-25T13:48:44Z</dcterms:created>
  <dcterms:modified xsi:type="dcterms:W3CDTF">2017-03-22T13:47:27Z</dcterms:modified>
</cp:coreProperties>
</file>